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581" r:id="rId3"/>
    <p:sldId id="603" r:id="rId4"/>
    <p:sldId id="604" r:id="rId5"/>
    <p:sldId id="605" r:id="rId6"/>
    <p:sldId id="606" r:id="rId7"/>
    <p:sldId id="608" r:id="rId8"/>
    <p:sldId id="607" r:id="rId9"/>
    <p:sldId id="600" r:id="rId10"/>
    <p:sldId id="601" r:id="rId11"/>
    <p:sldId id="609" r:id="rId12"/>
    <p:sldId id="582" r:id="rId13"/>
    <p:sldId id="592" r:id="rId14"/>
    <p:sldId id="587" r:id="rId15"/>
    <p:sldId id="590" r:id="rId16"/>
    <p:sldId id="593" r:id="rId17"/>
    <p:sldId id="591" r:id="rId18"/>
    <p:sldId id="594" r:id="rId19"/>
    <p:sldId id="583" r:id="rId20"/>
    <p:sldId id="599" r:id="rId21"/>
    <p:sldId id="589" r:id="rId22"/>
    <p:sldId id="584" r:id="rId23"/>
    <p:sldId id="610" r:id="rId24"/>
    <p:sldId id="595" r:id="rId25"/>
    <p:sldId id="560" r:id="rId26"/>
    <p:sldId id="561" r:id="rId27"/>
    <p:sldId id="570" r:id="rId28"/>
    <p:sldId id="571" r:id="rId29"/>
    <p:sldId id="572" r:id="rId30"/>
    <p:sldId id="573" r:id="rId31"/>
    <p:sldId id="574" r:id="rId32"/>
    <p:sldId id="563" r:id="rId33"/>
    <p:sldId id="567" r:id="rId34"/>
    <p:sldId id="576" r:id="rId35"/>
    <p:sldId id="568" r:id="rId36"/>
    <p:sldId id="5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581"/>
            <p14:sldId id="603"/>
            <p14:sldId id="604"/>
            <p14:sldId id="605"/>
            <p14:sldId id="606"/>
            <p14:sldId id="608"/>
            <p14:sldId id="607"/>
            <p14:sldId id="600"/>
            <p14:sldId id="601"/>
            <p14:sldId id="609"/>
            <p14:sldId id="582"/>
            <p14:sldId id="592"/>
            <p14:sldId id="587"/>
            <p14:sldId id="590"/>
            <p14:sldId id="593"/>
            <p14:sldId id="591"/>
            <p14:sldId id="594"/>
            <p14:sldId id="583"/>
            <p14:sldId id="599"/>
            <p14:sldId id="589"/>
            <p14:sldId id="584"/>
            <p14:sldId id="610"/>
            <p14:sldId id="595"/>
            <p14:sldId id="560"/>
            <p14:sldId id="561"/>
            <p14:sldId id="570"/>
            <p14:sldId id="571"/>
            <p14:sldId id="572"/>
            <p14:sldId id="573"/>
            <p14:sldId id="574"/>
            <p14:sldId id="563"/>
            <p14:sldId id="567"/>
            <p14:sldId id="576"/>
            <p14:sldId id="568"/>
            <p14:sldId id="5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8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04"/>
    <p:restoredTop sz="73474"/>
  </p:normalViewPr>
  <p:slideViewPr>
    <p:cSldViewPr snapToGrid="0" snapToObjects="1">
      <p:cViewPr>
        <p:scale>
          <a:sx n="65" d="100"/>
          <a:sy n="65" d="100"/>
        </p:scale>
        <p:origin x="440" y="-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/Documents/Github/mccourt2018-hwmk/3/grading/homework3-comments-mas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summary!$D$1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summary!$C$2:$C$11</c:f>
              <c:strCache>
                <c:ptCount val="10"/>
                <c:pt idx="0">
                  <c:v>0 &lt; score ≤ 1</c:v>
                </c:pt>
                <c:pt idx="1">
                  <c:v>1 &lt; score ≤ 2</c:v>
                </c:pt>
                <c:pt idx="2">
                  <c:v>2 &lt; score ≤ 3</c:v>
                </c:pt>
                <c:pt idx="3">
                  <c:v>3 &lt; score ≤ 4</c:v>
                </c:pt>
                <c:pt idx="4">
                  <c:v>4 &lt; score ≤ 5</c:v>
                </c:pt>
                <c:pt idx="5">
                  <c:v>5 &lt; score ≤ 6</c:v>
                </c:pt>
                <c:pt idx="6">
                  <c:v>6 &lt; score ≤ 7</c:v>
                </c:pt>
                <c:pt idx="7">
                  <c:v>7 &lt; score ≤ 8</c:v>
                </c:pt>
                <c:pt idx="8">
                  <c:v>8 &lt; score ≤ 9</c:v>
                </c:pt>
                <c:pt idx="9">
                  <c:v>9 &lt; score ≤ 10</c:v>
                </c:pt>
              </c:strCache>
            </c:strRef>
          </c:cat>
          <c:val>
            <c:numRef>
              <c:f>summary!$D$2:$D$11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  <c:pt idx="8">
                  <c:v>6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CD-C142-BF9B-E518F86F2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763301791"/>
        <c:axId val="1763303487"/>
      </c:barChart>
      <c:catAx>
        <c:axId val="17633017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3303487"/>
        <c:crosses val="autoZero"/>
        <c:auto val="1"/>
        <c:lblAlgn val="ctr"/>
        <c:lblOffset val="100"/>
        <c:noMultiLvlLbl val="0"/>
      </c:catAx>
      <c:valAx>
        <c:axId val="17633034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3301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Sheet1!$C$2:$C$11</c:f>
              <c:strCache>
                <c:ptCount val="10"/>
                <c:pt idx="0">
                  <c:v>0 &lt; score ≤ 1</c:v>
                </c:pt>
                <c:pt idx="1">
                  <c:v>1 &lt; score ≤ 2</c:v>
                </c:pt>
                <c:pt idx="2">
                  <c:v>2 &lt; score ≤ 3</c:v>
                </c:pt>
                <c:pt idx="3">
                  <c:v>3 &lt; score ≤ 4</c:v>
                </c:pt>
                <c:pt idx="4">
                  <c:v>4 &lt; score ≤ 5</c:v>
                </c:pt>
                <c:pt idx="5">
                  <c:v>5 &lt; score ≤ 6</c:v>
                </c:pt>
                <c:pt idx="6">
                  <c:v>6 &lt; score ≤ 7</c:v>
                </c:pt>
                <c:pt idx="7">
                  <c:v>7 &lt; score ≤ 8</c:v>
                </c:pt>
                <c:pt idx="8">
                  <c:v>8 &lt; score ≤ 9</c:v>
                </c:pt>
                <c:pt idx="9">
                  <c:v>9 &lt; score ≤ 10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2</c:v>
                </c:pt>
                <c:pt idx="8">
                  <c:v>5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D6-CE47-897F-16CECCA80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684699327"/>
        <c:axId val="1815535263"/>
      </c:barChart>
      <c:catAx>
        <c:axId val="1684699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815535263"/>
        <c:crosses val="autoZero"/>
        <c:auto val="1"/>
        <c:lblAlgn val="ctr"/>
        <c:lblOffset val="100"/>
        <c:noMultiLvlLbl val="0"/>
      </c:catAx>
      <c:valAx>
        <c:axId val="18155352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4699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Avenir Roman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2/25/18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Marketing by geographic area can be challenging especially as many data sources are only available as aggregates.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32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Marketing by geographic area can be challenging especially as many data sources are only available as aggregates.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68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3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66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02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25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3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33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0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23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13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01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23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71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93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5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31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59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9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1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28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7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4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51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7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Motivating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12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2978" indent="-17297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18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test the 70 billion case under the assumption of one model per quarter second would require 8.7 years using a 64 node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9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79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Microarrays are a technology that are used to measure gene expression given an array of DNA sequences.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Gene expression like breast cancer, may be due to a whole host of DNA sequences. It is entirely possible for a set of mutations to yield the same gene </a:t>
            </a:r>
            <a:r>
              <a:rPr lang="en-US" dirty="0" err="1"/>
              <a:t>expression.Thus</a:t>
            </a:r>
            <a:r>
              <a:rPr lang="en-US" dirty="0"/>
              <a:t> there isn’t a perfect one-to-one genetic definition of breast cancer.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If one were to try to predict gene expression, it may be a function of a couple hundred DNA segments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4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2/25/18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2/25/18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6: Continuous Models  - Part 2</a:t>
            </a: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55781" y="1758141"/>
            <a:ext cx="51544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Google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8B5E1-A261-E049-82BA-60918FA55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27"/>
          <a:stretch/>
        </p:blipFill>
        <p:spPr>
          <a:xfrm>
            <a:off x="0" y="0"/>
            <a:ext cx="12954000" cy="62772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14B72E-9A99-F448-B437-FAD762E95101}"/>
              </a:ext>
            </a:extLst>
          </p:cNvPr>
          <p:cNvSpPr/>
          <p:nvPr/>
        </p:nvSpPr>
        <p:spPr>
          <a:xfrm>
            <a:off x="7304625" y="6277281"/>
            <a:ext cx="51544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Source: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census.gov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78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94161" y="3312621"/>
            <a:ext cx="664165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40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How can a regression handle </a:t>
            </a:r>
          </a:p>
          <a:p>
            <a:pPr marL="17463" lvl="0" indent="-17463" algn="ctr">
              <a:defRPr/>
            </a:pPr>
            <a:r>
              <a:rPr lang="en-US" sz="4000" b="1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 &gt; n ?</a:t>
            </a:r>
          </a:p>
        </p:txBody>
      </p:sp>
    </p:spTree>
    <p:extLst>
      <p:ext uri="{BB962C8B-B14F-4D97-AF65-F5344CB8AC3E}">
        <p14:creationId xmlns:p14="http://schemas.microsoft.com/office/powerpoint/2010/main" val="45259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55781" y="1717501"/>
            <a:ext cx="515448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typical notation for estimating coefficients in a linear regression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160961" y="4356560"/>
            <a:ext cx="51544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38700" y="4159624"/>
            <a:ext cx="147245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17463" lvl="0" indent="-17463" algn="ctr">
              <a:defRPr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sz="1800" dirty="0"/>
              <a:t>Transpose of X multiplied by X</a:t>
            </a:r>
          </a:p>
        </p:txBody>
      </p:sp>
      <p:sp>
        <p:nvSpPr>
          <p:cNvPr id="59" name="Right Brace 58"/>
          <p:cNvSpPr/>
          <p:nvPr/>
        </p:nvSpPr>
        <p:spPr>
          <a:xfrm rot="5400000">
            <a:off x="5438182" y="3218863"/>
            <a:ext cx="273487" cy="1472453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5400000">
            <a:off x="5552654" y="4411307"/>
            <a:ext cx="268658" cy="1696571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062815" y="5406194"/>
            <a:ext cx="147245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17463" lvl="0" indent="-17463" algn="ctr">
              <a:defRPr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sz="1800"/>
              <a:t>Inverse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817745" y="3062328"/>
                <a:ext cx="480752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= (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40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4000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745" y="3062328"/>
                <a:ext cx="4807523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Brace 62"/>
          <p:cNvSpPr/>
          <p:nvPr/>
        </p:nvSpPr>
        <p:spPr>
          <a:xfrm rot="5400000">
            <a:off x="6953995" y="3529477"/>
            <a:ext cx="317974" cy="942319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376755" y="4163525"/>
            <a:ext cx="147245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17463" lvl="0" indent="-17463" algn="ctr">
              <a:defRPr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sz="1800" dirty="0"/>
              <a:t>Transpose of X multiplied by Y</a:t>
            </a:r>
          </a:p>
        </p:txBody>
      </p:sp>
    </p:spTree>
    <p:extLst>
      <p:ext uri="{BB962C8B-B14F-4D97-AF65-F5344CB8AC3E}">
        <p14:creationId xmlns:p14="http://schemas.microsoft.com/office/powerpoint/2010/main" val="125496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55781" y="1717501"/>
            <a:ext cx="515448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if 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 &gt; 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??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160961" y="4356560"/>
            <a:ext cx="51544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9" name="Right Brace 58"/>
          <p:cNvSpPr/>
          <p:nvPr/>
        </p:nvSpPr>
        <p:spPr>
          <a:xfrm rot="5400000">
            <a:off x="5537562" y="3119482"/>
            <a:ext cx="347254" cy="1744981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817745" y="3062328"/>
                <a:ext cx="480752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= (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40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4000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745" y="3062328"/>
                <a:ext cx="4807523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459790" y="4277665"/>
            <a:ext cx="297733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17463" lvl="0" indent="-17463" algn="ctr">
              <a:defRPr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sz="1800" dirty="0"/>
              <a:t>Unlikely to have an invertible solution (a ’singular matrix’. Even as k approaches n, we run the risk of having overly sensitive estimates.</a:t>
            </a:r>
          </a:p>
        </p:txBody>
      </p:sp>
    </p:spTree>
    <p:extLst>
      <p:ext uri="{BB962C8B-B14F-4D97-AF65-F5344CB8AC3E}">
        <p14:creationId xmlns:p14="http://schemas.microsoft.com/office/powerpoint/2010/main" val="159345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160961" y="4356560"/>
            <a:ext cx="51544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60961" y="4356560"/>
            <a:ext cx="51544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97480" y="4088877"/>
            <a:ext cx="147245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17463" lvl="0" indent="-17463" algn="ctr">
              <a:defRPr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sz="1800" dirty="0"/>
              <a:t>Transpose of X multiplied by X</a:t>
            </a:r>
          </a:p>
        </p:txBody>
      </p:sp>
      <p:sp>
        <p:nvSpPr>
          <p:cNvPr id="24" name="Right Brace 23"/>
          <p:cNvSpPr/>
          <p:nvPr/>
        </p:nvSpPr>
        <p:spPr>
          <a:xfrm rot="5400000">
            <a:off x="5557950" y="3296320"/>
            <a:ext cx="231176" cy="1275230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 rot="5400000">
            <a:off x="6282743" y="3681218"/>
            <a:ext cx="280932" cy="3169023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633706" y="5443727"/>
            <a:ext cx="147245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17463" lvl="0" indent="-17463" algn="ctr">
              <a:defRPr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sz="1800"/>
              <a:t>Inverse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817745" y="3062328"/>
                <a:ext cx="480752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= (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40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745" y="3062328"/>
                <a:ext cx="4807523" cy="615553"/>
              </a:xfrm>
              <a:prstGeom prst="rect">
                <a:avLst/>
              </a:prstGeom>
              <a:blipFill rotWithShape="0">
                <a:blip r:embed="rId3"/>
                <a:stretch>
                  <a:fillRect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231589" y="4107643"/>
            <a:ext cx="147245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17463" lvl="0" indent="-17463" algn="ctr">
              <a:defRPr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sz="1800" dirty="0"/>
              <a:t>Bias Term</a:t>
            </a:r>
          </a:p>
        </p:txBody>
      </p:sp>
      <p:sp>
        <p:nvSpPr>
          <p:cNvPr id="30" name="Right Brace 29"/>
          <p:cNvSpPr/>
          <p:nvPr/>
        </p:nvSpPr>
        <p:spPr>
          <a:xfrm rot="5400000">
            <a:off x="6875384" y="3388585"/>
            <a:ext cx="184865" cy="1089215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 rot="5400000">
            <a:off x="8261724" y="3471832"/>
            <a:ext cx="317974" cy="942319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704042" y="4125727"/>
            <a:ext cx="147245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17463" lvl="0" indent="-17463" algn="ctr">
              <a:defRPr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sz="1800" dirty="0"/>
              <a:t>Transpose of X multiplied by 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47596" y="1497077"/>
            <a:ext cx="73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 in regression reduces noisy coefficients </a:t>
            </a:r>
            <a:r>
              <a:rPr lang="mr-IN" sz="24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–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cuts the slack.</a:t>
            </a:r>
          </a:p>
          <a:p>
            <a:pPr marL="17463" lvl="0" indent="-17463" algn="ctr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Add a bias term in the form of a constant times an 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990937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53330" y="653725"/>
            <a:ext cx="733014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bias term essentially equates to a constraint on the Total Sum of Squares: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11064" y="1804353"/>
                <a:ext cx="6570806" cy="1051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𝑆𝑆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is-I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64" y="1804353"/>
                <a:ext cx="6570806" cy="10516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653330" y="3263731"/>
            <a:ext cx="733014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400" b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11064" y="3925883"/>
                <a:ext cx="6570806" cy="1051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𝑆𝑆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64" y="3925883"/>
                <a:ext cx="6570806" cy="10516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94453" y="3978655"/>
                <a:ext cx="1589025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453" y="3978655"/>
                <a:ext cx="1589025" cy="9988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804837" y="4280817"/>
            <a:ext cx="148800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subject to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94453" y="5195656"/>
            <a:ext cx="3222798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Where c is a constant that is typically is identified through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161896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53330" y="572958"/>
            <a:ext cx="733014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is this really saying?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00873" y="1368552"/>
                <a:ext cx="6570806" cy="1051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𝑆𝑆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873" y="1368552"/>
                <a:ext cx="6570806" cy="10516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94453" y="1361376"/>
                <a:ext cx="1589025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453" y="1361376"/>
                <a:ext cx="1589025" cy="9988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804837" y="1663538"/>
            <a:ext cx="148800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subject to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0672" y="2902914"/>
            <a:ext cx="322279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Line Callout 2 2"/>
          <p:cNvSpPr/>
          <p:nvPr/>
        </p:nvSpPr>
        <p:spPr>
          <a:xfrm>
            <a:off x="9642070" y="2476756"/>
            <a:ext cx="2021609" cy="105818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317"/>
              <a:gd name="adj6" fmla="val -2641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Ok, team. We have to do more with less. 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5781469" y="3280130"/>
            <a:ext cx="2528113" cy="5096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9921"/>
              <a:gd name="adj6" fmla="val -2765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 Neue Thin" charset="0"/>
                <a:ea typeface="Helvetica Neue Thin" charset="0"/>
                <a:cs typeface="Helvetica Neue Thin" charset="0"/>
              </a:rPr>
              <a:t>Yes’m</a:t>
            </a:r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!</a:t>
            </a:r>
          </a:p>
        </p:txBody>
      </p:sp>
      <p:sp>
        <p:nvSpPr>
          <p:cNvPr id="17" name="Line Callout 2 16"/>
          <p:cNvSpPr/>
          <p:nvPr/>
        </p:nvSpPr>
        <p:spPr>
          <a:xfrm>
            <a:off x="9642070" y="3705000"/>
            <a:ext cx="2021609" cy="73304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7931"/>
              <a:gd name="adj6" fmla="val -2842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How do we do if c = 0.9</a:t>
            </a:r>
          </a:p>
        </p:txBody>
      </p:sp>
      <p:sp>
        <p:nvSpPr>
          <p:cNvPr id="18" name="Line Callout 2 17"/>
          <p:cNvSpPr/>
          <p:nvPr/>
        </p:nvSpPr>
        <p:spPr>
          <a:xfrm>
            <a:off x="5764731" y="4071524"/>
            <a:ext cx="2528113" cy="5096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3396"/>
              <a:gd name="adj6" fmla="val -2888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20 </a:t>
            </a:r>
            <a:r>
              <a:rPr lang="en-US" dirty="0" err="1">
                <a:latin typeface="Helvetica Neue Thin" charset="0"/>
                <a:ea typeface="Helvetica Neue Thin" charset="0"/>
                <a:cs typeface="Helvetica Neue Thin" charset="0"/>
              </a:rPr>
              <a:t>coefs</a:t>
            </a:r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 left, MSE = 4 </a:t>
            </a:r>
          </a:p>
        </p:txBody>
      </p:sp>
      <p:sp>
        <p:nvSpPr>
          <p:cNvPr id="19" name="Line Callout 2 18"/>
          <p:cNvSpPr/>
          <p:nvPr/>
        </p:nvSpPr>
        <p:spPr>
          <a:xfrm>
            <a:off x="9642070" y="4671074"/>
            <a:ext cx="2021609" cy="5280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1858"/>
              <a:gd name="adj6" fmla="val -2942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How about c = 0.7</a:t>
            </a:r>
          </a:p>
        </p:txBody>
      </p:sp>
      <p:sp>
        <p:nvSpPr>
          <p:cNvPr id="20" name="Line Callout 2 19"/>
          <p:cNvSpPr/>
          <p:nvPr/>
        </p:nvSpPr>
        <p:spPr>
          <a:xfrm>
            <a:off x="5764731" y="4935095"/>
            <a:ext cx="2528113" cy="5096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3396"/>
              <a:gd name="adj6" fmla="val -2888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15 </a:t>
            </a:r>
            <a:r>
              <a:rPr lang="en-US" dirty="0" err="1">
                <a:latin typeface="Helvetica Neue Thin" charset="0"/>
                <a:ea typeface="Helvetica Neue Thin" charset="0"/>
                <a:cs typeface="Helvetica Neue Thin" charset="0"/>
              </a:rPr>
              <a:t>coefs</a:t>
            </a:r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 left, MSE = 3</a:t>
            </a:r>
          </a:p>
        </p:txBody>
      </p:sp>
      <p:sp>
        <p:nvSpPr>
          <p:cNvPr id="22" name="Line Callout 2 21"/>
          <p:cNvSpPr/>
          <p:nvPr/>
        </p:nvSpPr>
        <p:spPr>
          <a:xfrm>
            <a:off x="9642070" y="5376570"/>
            <a:ext cx="2021609" cy="5280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1858"/>
              <a:gd name="adj6" fmla="val -2942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How about c = 0.6</a:t>
            </a:r>
          </a:p>
        </p:txBody>
      </p:sp>
      <p:sp>
        <p:nvSpPr>
          <p:cNvPr id="23" name="Line Callout 2 22"/>
          <p:cNvSpPr/>
          <p:nvPr/>
        </p:nvSpPr>
        <p:spPr>
          <a:xfrm>
            <a:off x="5764731" y="5807622"/>
            <a:ext cx="2528113" cy="5096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3396"/>
              <a:gd name="adj6" fmla="val -2888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10 </a:t>
            </a:r>
            <a:r>
              <a:rPr lang="en-US" dirty="0" err="1">
                <a:latin typeface="Helvetica Neue Thin" charset="0"/>
                <a:ea typeface="Helvetica Neue Thin" charset="0"/>
                <a:cs typeface="Helvetica Neue Thin" charset="0"/>
              </a:rPr>
              <a:t>coefs</a:t>
            </a:r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 left, MSE = 3.5</a:t>
            </a:r>
          </a:p>
        </p:txBody>
      </p:sp>
      <p:sp>
        <p:nvSpPr>
          <p:cNvPr id="24" name="Line Callout 2 23"/>
          <p:cNvSpPr/>
          <p:nvPr/>
        </p:nvSpPr>
        <p:spPr>
          <a:xfrm>
            <a:off x="9642070" y="6141900"/>
            <a:ext cx="2021609" cy="5280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71858"/>
              <a:gd name="adj6" fmla="val -2942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Ok, c = 0.7 it is.</a:t>
            </a:r>
          </a:p>
        </p:txBody>
      </p:sp>
    </p:spTree>
    <p:extLst>
      <p:ext uri="{BB962C8B-B14F-4D97-AF65-F5344CB8AC3E}">
        <p14:creationId xmlns:p14="http://schemas.microsoft.com/office/powerpoint/2010/main" val="101461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51722" y="984346"/>
            <a:ext cx="733014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Various types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of regularization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11064" y="1758935"/>
                <a:ext cx="6570806" cy="1051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𝑆𝑆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064" y="1758935"/>
                <a:ext cx="6570806" cy="10516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043170" y="1831692"/>
                <a:ext cx="1589025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170" y="1831692"/>
                <a:ext cx="1589025" cy="9988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555162" y="2113869"/>
            <a:ext cx="148800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subject to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321" y="1916901"/>
            <a:ext cx="2385002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Ridge Regression</a:t>
            </a:r>
          </a:p>
          <a:p>
            <a:pPr marL="17463" lvl="0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Hoerl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Kennard (1970)) 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1951" y="3070433"/>
            <a:ext cx="2551372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Least Absolute Shrinkage + </a:t>
            </a: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Selection Operator (LASSO)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17463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Tibshirani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1996)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09456" y="3165504"/>
                <a:ext cx="6570806" cy="1051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𝑆𝑆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56" y="3165504"/>
                <a:ext cx="6570806" cy="10516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043170" y="3219617"/>
                <a:ext cx="1469377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170" y="3219617"/>
                <a:ext cx="1469377" cy="9988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6453554" y="3520438"/>
            <a:ext cx="148800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subject to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839518"/>
            <a:ext cx="291332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Elastic Net Regression</a:t>
            </a:r>
          </a:p>
          <a:p>
            <a:pPr marL="17463" lvl="0" indent="-17463" algn="r"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(Hybrid of Ridge and LASSO </a:t>
            </a:r>
            <a:r>
              <a:rPr lang="mr-IN" sz="16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–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Zou + Hastie (2005))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9456" y="4611494"/>
                <a:ext cx="6570806" cy="1051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𝑆𝑆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56" y="4611494"/>
                <a:ext cx="6570806" cy="10516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043170" y="4684251"/>
                <a:ext cx="3594382" cy="998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∝</m:t>
                                  </m: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charset="0"/>
                                </a:rPr>
                                <m:t>+ 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170" y="4684251"/>
                <a:ext cx="3594382" cy="9988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453554" y="4966428"/>
            <a:ext cx="148800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subject to</a:t>
            </a:r>
          </a:p>
        </p:txBody>
      </p:sp>
    </p:spTree>
    <p:extLst>
      <p:ext uri="{BB962C8B-B14F-4D97-AF65-F5344CB8AC3E}">
        <p14:creationId xmlns:p14="http://schemas.microsoft.com/office/powerpoint/2010/main" val="31686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51722" y="647638"/>
            <a:ext cx="733014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Various types </a:t>
            </a:r>
            <a:r>
              <a:rPr lang="en-US" sz="32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of regularization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321" y="1916901"/>
            <a:ext cx="2385002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Ridge Regression</a:t>
            </a:r>
          </a:p>
          <a:p>
            <a:pPr marL="17463" lvl="0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Hoerl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Kennard (1970)) 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1951" y="3070433"/>
            <a:ext cx="2551372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Least Absolute Shrinkage + </a:t>
            </a: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Selection Operator (LASSO)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17463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Tibshirani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1996)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839518"/>
            <a:ext cx="291332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Elastic Net Regression</a:t>
            </a:r>
          </a:p>
          <a:p>
            <a:pPr marL="17463" lvl="0" indent="-17463" algn="r"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(Hybrid of Ridge and LASSO </a:t>
            </a:r>
            <a:r>
              <a:rPr lang="mr-IN" sz="16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–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Zou + Hastie (2005))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41644" y="1919667"/>
            <a:ext cx="238500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L2-norm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75274" y="3070433"/>
            <a:ext cx="255137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L-1 norm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57600" y="4839518"/>
            <a:ext cx="2169046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Weighted average of L1- and L2- norms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04122" y="674279"/>
            <a:ext cx="733014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Details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1950" y="1384813"/>
            <a:ext cx="255137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Methods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75273" y="1374080"/>
            <a:ext cx="273806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Mathematical Driver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962421"/>
            <a:ext cx="91019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0" y="1784923"/>
            <a:ext cx="126187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4701649"/>
            <a:ext cx="92682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188596" y="1358172"/>
            <a:ext cx="255137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Usage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44740" y="1885041"/>
            <a:ext cx="331913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Handles multicollinearity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does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 to conduct variable selection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823137" y="3035807"/>
            <a:ext cx="369123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 &gt; n, but also conduct variable selection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60227" y="4804892"/>
            <a:ext cx="31380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Borrow properties from each LASSO and Ridge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01919" y="1371440"/>
            <a:ext cx="255137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Comments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484246" y="4803787"/>
            <a:ext cx="21690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r"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75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" y="1108435"/>
            <a:ext cx="11381943" cy="52653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51722" y="295321"/>
            <a:ext cx="7330148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Geometric Interpretation of </a:t>
            </a:r>
          </a:p>
          <a:p>
            <a:pPr marL="17463" lvl="0" indent="-17463" algn="ctr">
              <a:defRPr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Ridge + LASSO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21882" y="5963309"/>
            <a:ext cx="373507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It is possible that a coefficient can be exactly  ‘zeroed’ out</a:t>
            </a:r>
          </a:p>
        </p:txBody>
      </p:sp>
    </p:spTree>
    <p:extLst>
      <p:ext uri="{BB962C8B-B14F-4D97-AF65-F5344CB8AC3E}">
        <p14:creationId xmlns:p14="http://schemas.microsoft.com/office/powerpoint/2010/main" val="3663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Regularization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28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b="1" smtClean="0"/>
              <a:t>20</a:t>
            </a:fld>
            <a:endParaRPr lang="en-US" b="1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 Process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9" y="1130546"/>
            <a:ext cx="6013450" cy="875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96" y="5449904"/>
            <a:ext cx="4932844" cy="7558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3" y="4198165"/>
            <a:ext cx="2908569" cy="8857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9" y="3740527"/>
            <a:ext cx="1806616" cy="5136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39"/>
          <a:stretch/>
        </p:blipFill>
        <p:spPr>
          <a:xfrm>
            <a:off x="7849166" y="4293679"/>
            <a:ext cx="3525451" cy="469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00" y="3769537"/>
            <a:ext cx="3005246" cy="5056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5185" y="1134247"/>
            <a:ext cx="6304355" cy="857355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Training model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5185" y="2085844"/>
            <a:ext cx="6304355" cy="1155634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Objective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Select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ƛ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through cross validation, minimize MSE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5185" y="5174157"/>
            <a:ext cx="6304355" cy="966911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Prediction: Results in a linear equation that produces Y-hat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5185" y="3323846"/>
            <a:ext cx="6304355" cy="1760110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Evaluate Trained Model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55" y="4820066"/>
            <a:ext cx="3666826" cy="61701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663498" y="3864782"/>
            <a:ext cx="3983568" cy="2007578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Benchmark error </a:t>
            </a:r>
            <a:endParaRPr lang="en-US" b="1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" name="Elbow Connector 4"/>
          <p:cNvCxnSpPr>
            <a:stCxn id="3" idx="1"/>
            <a:endCxn id="18" idx="1"/>
          </p:cNvCxnSpPr>
          <p:nvPr/>
        </p:nvCxnSpPr>
        <p:spPr>
          <a:xfrm rot="10800000" flipV="1">
            <a:off x="615185" y="1562925"/>
            <a:ext cx="12700" cy="110073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8" idx="3"/>
            <a:endCxn id="20" idx="3"/>
          </p:cNvCxnSpPr>
          <p:nvPr/>
        </p:nvCxnSpPr>
        <p:spPr>
          <a:xfrm>
            <a:off x="6919540" y="2663661"/>
            <a:ext cx="12700" cy="154024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0" idx="1"/>
            <a:endCxn id="19" idx="1"/>
          </p:cNvCxnSpPr>
          <p:nvPr/>
        </p:nvCxnSpPr>
        <p:spPr>
          <a:xfrm rot="10800000" flipV="1">
            <a:off x="615185" y="4203901"/>
            <a:ext cx="12700" cy="145371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3"/>
            <a:endCxn id="22" idx="1"/>
          </p:cNvCxnSpPr>
          <p:nvPr/>
        </p:nvCxnSpPr>
        <p:spPr>
          <a:xfrm flipV="1">
            <a:off x="6919540" y="4868571"/>
            <a:ext cx="743958" cy="7890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iamond 31"/>
          <p:cNvSpPr/>
          <p:nvPr/>
        </p:nvSpPr>
        <p:spPr>
          <a:xfrm>
            <a:off x="8198660" y="1846950"/>
            <a:ext cx="2909944" cy="148064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If Error </a:t>
            </a:r>
            <a:r>
              <a:rPr lang="en-US" b="1">
                <a:latin typeface="Avenir Book" charset="0"/>
                <a:ea typeface="Avenir Book" charset="0"/>
                <a:cs typeface="Avenir Book" charset="0"/>
              </a:rPr>
              <a:t>is acceptable?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3" name="Elbow Connector 32"/>
          <p:cNvCxnSpPr>
            <a:stCxn id="22" idx="0"/>
            <a:endCxn id="32" idx="2"/>
          </p:cNvCxnSpPr>
          <p:nvPr/>
        </p:nvCxnSpPr>
        <p:spPr>
          <a:xfrm rot="16200000" flipV="1">
            <a:off x="9385864" y="3595364"/>
            <a:ext cx="537187" cy="1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2" idx="1"/>
            <a:endCxn id="3" idx="3"/>
          </p:cNvCxnSpPr>
          <p:nvPr/>
        </p:nvCxnSpPr>
        <p:spPr>
          <a:xfrm rot="10800000">
            <a:off x="6919540" y="1562925"/>
            <a:ext cx="1279120" cy="10243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2" idx="3"/>
            <a:endCxn id="44" idx="2"/>
          </p:cNvCxnSpPr>
          <p:nvPr/>
        </p:nvCxnSpPr>
        <p:spPr>
          <a:xfrm flipV="1">
            <a:off x="11108604" y="903497"/>
            <a:ext cx="266013" cy="16837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0735650" y="352289"/>
            <a:ext cx="1277934" cy="551208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Done!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915443" y="340458"/>
            <a:ext cx="1703838" cy="551208"/>
          </a:xfrm>
          <a:prstGeom prst="rect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Start</a:t>
            </a:r>
          </a:p>
        </p:txBody>
      </p:sp>
      <p:cxnSp>
        <p:nvCxnSpPr>
          <p:cNvPr id="65" name="Elbow Connector 64"/>
          <p:cNvCxnSpPr>
            <a:stCxn id="64" idx="2"/>
            <a:endCxn id="3" idx="0"/>
          </p:cNvCxnSpPr>
          <p:nvPr/>
        </p:nvCxnSpPr>
        <p:spPr>
          <a:xfrm rot="16200000" flipH="1">
            <a:off x="3646072" y="1012955"/>
            <a:ext cx="24258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7591572" y="2072649"/>
            <a:ext cx="782532" cy="712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24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777900" y="2041410"/>
            <a:ext cx="782532" cy="712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35068" y="2380235"/>
                <a:ext cx="4218962" cy="7360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𝑆𝑆</m:t>
                      </m:r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is-I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068" y="2380235"/>
                <a:ext cx="4218962" cy="7360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8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89" y="875110"/>
            <a:ext cx="6554762" cy="5151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51722" y="295321"/>
                <a:ext cx="733014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17463" lvl="0" indent="-17463" algn="ctr">
                  <a:defRPr/>
                </a:pP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Calibrating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λ</m:t>
                    </m:r>
                    <m:r>
                      <a:rPr lang="en-US" sz="2800" b="0" i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using K-folds cross-validation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722" y="295321"/>
                <a:ext cx="733014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75359" y="3027255"/>
                <a:ext cx="3913475" cy="25545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charset="0"/>
                  <a:buChar char="•"/>
                  <a:defRPr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Select n-number of equally spaced values of log(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)  from some minimum to maximum</a:t>
                </a:r>
              </a:p>
              <a:p>
                <a:pPr marL="342900" lvl="0" indent="-342900">
                  <a:buFont typeface="Arial" charset="0"/>
                  <a:buChar char="•"/>
                  <a:defRPr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Estimate regression error for each lambda using k-folds cross-validation</a:t>
                </a:r>
              </a:p>
              <a:p>
                <a:pPr marL="342900" lvl="0" indent="-342900">
                  <a:buFont typeface="Arial" charset="0"/>
                  <a:buChar char="•"/>
                  <a:defRPr/>
                </a:pP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Select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 that corresponds to the smallest CV error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59" y="3027255"/>
                <a:ext cx="3913475" cy="2554545"/>
              </a:xfrm>
              <a:prstGeom prst="rect">
                <a:avLst/>
              </a:prstGeom>
              <a:blipFill rotWithShape="0">
                <a:blip r:embed="rId5"/>
                <a:stretch>
                  <a:fillRect l="-1402" t="-1432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7198" y="1449805"/>
                <a:ext cx="4218962" cy="946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𝑆𝑆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is-I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98" y="1449805"/>
                <a:ext cx="4218962" cy="9464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 rot="5400000">
            <a:off x="3954688" y="1889746"/>
            <a:ext cx="486534" cy="1381759"/>
          </a:xfrm>
          <a:prstGeom prst="rightBrace">
            <a:avLst>
              <a:gd name="adj1" fmla="val 8333"/>
              <a:gd name="adj2" fmla="val 852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3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107539"/>
            <a:ext cx="5377591" cy="42263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09" y="2107539"/>
            <a:ext cx="5377590" cy="42263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51722" y="466343"/>
            <a:ext cx="733014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Coefficient Paths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80122" y="1805957"/>
            <a:ext cx="4224998" cy="4103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Ridge Regression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11805" y="1831741"/>
            <a:ext cx="4224998" cy="4103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LASSO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21071" y="947280"/>
            <a:ext cx="779145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Due to the type of penalty, the behavior of 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each coefficient will differ for each value of lambda.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12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9148" y="598778"/>
            <a:ext cx="619619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Regularization Good/Bad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48215" y="1526718"/>
            <a:ext cx="111437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Good for highly dimensional data </a:t>
            </a: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[LASSO] is good for variable selection</a:t>
            </a: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Good for when no strong theory exists</a:t>
            </a:r>
          </a:p>
          <a:p>
            <a:pPr marL="571500" indent="-571500">
              <a:buFont typeface="+mj-lt"/>
              <a:buAutoNum type="romanLcPeriod"/>
              <a:defRPr/>
            </a:pP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Bad: [LASSO] does not perform as well when data are highly collinear</a:t>
            </a: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Bad: [Ridge] does not fully ‘zero out’ coefficients</a:t>
            </a: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Bad: if the true nature of the relationship is </a:t>
            </a:r>
            <a:r>
              <a:rPr lang="en-US" sz="320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 linear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+mj-lt"/>
              <a:buAutoNum type="romanLcPeriod"/>
              <a:defRPr/>
            </a:pP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3EAB6-35F3-AA4D-93EC-A78FC8327A97}"/>
              </a:ext>
            </a:extLst>
          </p:cNvPr>
          <p:cNvSpPr txBox="1"/>
          <p:nvPr/>
        </p:nvSpPr>
        <p:spPr>
          <a:xfrm>
            <a:off x="735496" y="70766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18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176918" y="3522219"/>
            <a:ext cx="5436684" cy="707886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Coded example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74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Regularization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KNN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6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</a:t>
            </a:r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1613474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 2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Content Placeholder 9"/>
          <p:cNvSpPr txBox="1">
            <a:spLocks/>
          </p:cNvSpPr>
          <p:nvPr/>
        </p:nvSpPr>
        <p:spPr>
          <a:xfrm>
            <a:off x="1613474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</a:t>
            </a:r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1613474" y="321916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613474" y="4698978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5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1613474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4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1613474" y="5480576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6</a:t>
            </a:r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3214782" y="2437563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8</a:t>
            </a: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3214782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7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3214782" y="3219161"/>
            <a:ext cx="862134" cy="550197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9</a:t>
            </a:r>
          </a:p>
        </p:txBody>
      </p:sp>
      <p:sp>
        <p:nvSpPr>
          <p:cNvPr id="17" name="Content Placeholder 9"/>
          <p:cNvSpPr txBox="1">
            <a:spLocks/>
          </p:cNvSpPr>
          <p:nvPr/>
        </p:nvSpPr>
        <p:spPr>
          <a:xfrm>
            <a:off x="3214782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11</a:t>
            </a:r>
          </a:p>
        </p:txBody>
      </p:sp>
      <p:sp>
        <p:nvSpPr>
          <p:cNvPr id="18" name="Content Placeholder 9"/>
          <p:cNvSpPr txBox="1">
            <a:spLocks/>
          </p:cNvSpPr>
          <p:nvPr/>
        </p:nvSpPr>
        <p:spPr>
          <a:xfrm>
            <a:off x="3214782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</a:t>
            </a:r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3214782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12</a:t>
            </a:r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816090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14</a:t>
            </a:r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816090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13</a:t>
            </a:r>
          </a:p>
        </p:txBody>
      </p:sp>
      <p:sp>
        <p:nvSpPr>
          <p:cNvPr id="22" name="Content Placeholder 9"/>
          <p:cNvSpPr txBox="1">
            <a:spLocks/>
          </p:cNvSpPr>
          <p:nvPr/>
        </p:nvSpPr>
        <p:spPr>
          <a:xfrm>
            <a:off x="4816090" y="321916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15</a:t>
            </a:r>
          </a:p>
        </p:txBody>
      </p:sp>
      <p:sp>
        <p:nvSpPr>
          <p:cNvPr id="23" name="Content Placeholder 9"/>
          <p:cNvSpPr txBox="1">
            <a:spLocks/>
          </p:cNvSpPr>
          <p:nvPr/>
        </p:nvSpPr>
        <p:spPr>
          <a:xfrm>
            <a:off x="4816090" y="4698978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17</a:t>
            </a:r>
          </a:p>
        </p:txBody>
      </p:sp>
      <p:sp>
        <p:nvSpPr>
          <p:cNvPr id="24" name="Content Placeholder 9"/>
          <p:cNvSpPr txBox="1">
            <a:spLocks/>
          </p:cNvSpPr>
          <p:nvPr/>
        </p:nvSpPr>
        <p:spPr>
          <a:xfrm>
            <a:off x="4816090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16</a:t>
            </a:r>
          </a:p>
        </p:txBody>
      </p:sp>
      <p:sp>
        <p:nvSpPr>
          <p:cNvPr id="25" name="Content Placeholder 9"/>
          <p:cNvSpPr txBox="1">
            <a:spLocks/>
          </p:cNvSpPr>
          <p:nvPr/>
        </p:nvSpPr>
        <p:spPr>
          <a:xfrm>
            <a:off x="4816090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18</a:t>
            </a:r>
          </a:p>
        </p:txBody>
      </p:sp>
      <p:sp>
        <p:nvSpPr>
          <p:cNvPr id="26" name="Content Placeholder 9"/>
          <p:cNvSpPr txBox="1">
            <a:spLocks/>
          </p:cNvSpPr>
          <p:nvPr/>
        </p:nvSpPr>
        <p:spPr>
          <a:xfrm>
            <a:off x="6417398" y="2437563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20</a:t>
            </a:r>
          </a:p>
        </p:txBody>
      </p:sp>
      <p:sp>
        <p:nvSpPr>
          <p:cNvPr id="27" name="Content Placeholder 9"/>
          <p:cNvSpPr txBox="1">
            <a:spLocks/>
          </p:cNvSpPr>
          <p:nvPr/>
        </p:nvSpPr>
        <p:spPr>
          <a:xfrm>
            <a:off x="6417398" y="1652526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19</a:t>
            </a:r>
          </a:p>
        </p:txBody>
      </p:sp>
      <p:sp>
        <p:nvSpPr>
          <p:cNvPr id="28" name="Content Placeholder 9"/>
          <p:cNvSpPr txBox="1">
            <a:spLocks/>
          </p:cNvSpPr>
          <p:nvPr/>
        </p:nvSpPr>
        <p:spPr>
          <a:xfrm>
            <a:off x="6417398" y="321916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21</a:t>
            </a:r>
          </a:p>
        </p:txBody>
      </p:sp>
      <p:sp>
        <p:nvSpPr>
          <p:cNvPr id="29" name="Content Placeholder 9"/>
          <p:cNvSpPr txBox="1">
            <a:spLocks/>
          </p:cNvSpPr>
          <p:nvPr/>
        </p:nvSpPr>
        <p:spPr>
          <a:xfrm>
            <a:off x="6417398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23</a:t>
            </a:r>
          </a:p>
        </p:txBody>
      </p:sp>
      <p:sp>
        <p:nvSpPr>
          <p:cNvPr id="30" name="Content Placeholder 9"/>
          <p:cNvSpPr txBox="1">
            <a:spLocks/>
          </p:cNvSpPr>
          <p:nvPr/>
        </p:nvSpPr>
        <p:spPr>
          <a:xfrm>
            <a:off x="6417398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22</a:t>
            </a:r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6417398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24</a:t>
            </a:r>
          </a:p>
        </p:txBody>
      </p:sp>
      <p:sp>
        <p:nvSpPr>
          <p:cNvPr id="32" name="Content Placeholder 9"/>
          <p:cNvSpPr txBox="1">
            <a:spLocks/>
          </p:cNvSpPr>
          <p:nvPr/>
        </p:nvSpPr>
        <p:spPr>
          <a:xfrm>
            <a:off x="7875573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26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7875573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25</a:t>
            </a:r>
          </a:p>
        </p:txBody>
      </p:sp>
      <p:sp>
        <p:nvSpPr>
          <p:cNvPr id="34" name="Content Placeholder 9"/>
          <p:cNvSpPr txBox="1">
            <a:spLocks/>
          </p:cNvSpPr>
          <p:nvPr/>
        </p:nvSpPr>
        <p:spPr>
          <a:xfrm>
            <a:off x="7875573" y="321916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</a:t>
            </a:r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7875573" y="4698978"/>
            <a:ext cx="862134" cy="550197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29</a:t>
            </a: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7875573" y="391394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28</a:t>
            </a:r>
          </a:p>
        </p:txBody>
      </p:sp>
      <p:sp>
        <p:nvSpPr>
          <p:cNvPr id="37" name="Content Placeholder 9"/>
          <p:cNvSpPr txBox="1">
            <a:spLocks/>
          </p:cNvSpPr>
          <p:nvPr/>
        </p:nvSpPr>
        <p:spPr>
          <a:xfrm>
            <a:off x="7875573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30</a:t>
            </a:r>
          </a:p>
        </p:txBody>
      </p:sp>
      <p:sp>
        <p:nvSpPr>
          <p:cNvPr id="38" name="Content Placeholder 9"/>
          <p:cNvSpPr txBox="1">
            <a:spLocks/>
          </p:cNvSpPr>
          <p:nvPr/>
        </p:nvSpPr>
        <p:spPr>
          <a:xfrm>
            <a:off x="9620014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32</a:t>
            </a:r>
          </a:p>
        </p:txBody>
      </p:sp>
      <p:sp>
        <p:nvSpPr>
          <p:cNvPr id="39" name="Content Placeholder 9"/>
          <p:cNvSpPr txBox="1">
            <a:spLocks/>
          </p:cNvSpPr>
          <p:nvPr/>
        </p:nvSpPr>
        <p:spPr>
          <a:xfrm>
            <a:off x="9620014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31</a:t>
            </a:r>
          </a:p>
        </p:txBody>
      </p:sp>
      <p:sp>
        <p:nvSpPr>
          <p:cNvPr id="40" name="Content Placeholder 9"/>
          <p:cNvSpPr txBox="1">
            <a:spLocks/>
          </p:cNvSpPr>
          <p:nvPr/>
        </p:nvSpPr>
        <p:spPr>
          <a:xfrm>
            <a:off x="9620014" y="321916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33</a:t>
            </a:r>
          </a:p>
        </p:txBody>
      </p:sp>
      <p:sp>
        <p:nvSpPr>
          <p:cNvPr id="41" name="Content Placeholder 9"/>
          <p:cNvSpPr txBox="1">
            <a:spLocks/>
          </p:cNvSpPr>
          <p:nvPr/>
        </p:nvSpPr>
        <p:spPr>
          <a:xfrm>
            <a:off x="9620014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35</a:t>
            </a:r>
          </a:p>
        </p:txBody>
      </p:sp>
      <p:sp>
        <p:nvSpPr>
          <p:cNvPr id="42" name="Content Placeholder 9"/>
          <p:cNvSpPr txBox="1">
            <a:spLocks/>
          </p:cNvSpPr>
          <p:nvPr/>
        </p:nvSpPr>
        <p:spPr>
          <a:xfrm>
            <a:off x="9620014" y="391394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34</a:t>
            </a:r>
          </a:p>
        </p:txBody>
      </p:sp>
      <p:sp>
        <p:nvSpPr>
          <p:cNvPr id="43" name="Content Placeholder 9"/>
          <p:cNvSpPr txBox="1">
            <a:spLocks/>
          </p:cNvSpPr>
          <p:nvPr/>
        </p:nvSpPr>
        <p:spPr>
          <a:xfrm>
            <a:off x="9620014" y="5480576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61256" y="405297"/>
            <a:ext cx="111437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buildings on a grid, how would you predict whether the green buildings will catch fire?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96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</a:t>
            </a:r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1613474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 2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Content Placeholder 9"/>
          <p:cNvSpPr txBox="1">
            <a:spLocks/>
          </p:cNvSpPr>
          <p:nvPr/>
        </p:nvSpPr>
        <p:spPr>
          <a:xfrm>
            <a:off x="1613474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</a:t>
            </a:r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1613474" y="321916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613474" y="4698978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5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1613474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4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1613474" y="5480576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6</a:t>
            </a:r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3214782" y="2437563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8</a:t>
            </a: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3214782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7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3214782" y="3219161"/>
            <a:ext cx="862134" cy="550197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9</a:t>
            </a:r>
          </a:p>
        </p:txBody>
      </p:sp>
      <p:sp>
        <p:nvSpPr>
          <p:cNvPr id="17" name="Content Placeholder 9"/>
          <p:cNvSpPr txBox="1">
            <a:spLocks/>
          </p:cNvSpPr>
          <p:nvPr/>
        </p:nvSpPr>
        <p:spPr>
          <a:xfrm>
            <a:off x="3214782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11</a:t>
            </a:r>
          </a:p>
        </p:txBody>
      </p:sp>
      <p:sp>
        <p:nvSpPr>
          <p:cNvPr id="18" name="Content Placeholder 9"/>
          <p:cNvSpPr txBox="1">
            <a:spLocks/>
          </p:cNvSpPr>
          <p:nvPr/>
        </p:nvSpPr>
        <p:spPr>
          <a:xfrm>
            <a:off x="3214782" y="391394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10</a:t>
            </a:r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3214782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12</a:t>
            </a:r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816090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14</a:t>
            </a:r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816090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13</a:t>
            </a:r>
          </a:p>
        </p:txBody>
      </p:sp>
      <p:sp>
        <p:nvSpPr>
          <p:cNvPr id="22" name="Content Placeholder 9"/>
          <p:cNvSpPr txBox="1">
            <a:spLocks/>
          </p:cNvSpPr>
          <p:nvPr/>
        </p:nvSpPr>
        <p:spPr>
          <a:xfrm>
            <a:off x="4816090" y="321916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15</a:t>
            </a:r>
          </a:p>
        </p:txBody>
      </p:sp>
      <p:sp>
        <p:nvSpPr>
          <p:cNvPr id="23" name="Content Placeholder 9"/>
          <p:cNvSpPr txBox="1">
            <a:spLocks/>
          </p:cNvSpPr>
          <p:nvPr/>
        </p:nvSpPr>
        <p:spPr>
          <a:xfrm>
            <a:off x="4816090" y="4698978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17</a:t>
            </a:r>
          </a:p>
        </p:txBody>
      </p:sp>
      <p:sp>
        <p:nvSpPr>
          <p:cNvPr id="24" name="Content Placeholder 9"/>
          <p:cNvSpPr txBox="1">
            <a:spLocks/>
          </p:cNvSpPr>
          <p:nvPr/>
        </p:nvSpPr>
        <p:spPr>
          <a:xfrm>
            <a:off x="4816090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16</a:t>
            </a:r>
          </a:p>
        </p:txBody>
      </p:sp>
      <p:sp>
        <p:nvSpPr>
          <p:cNvPr id="25" name="Content Placeholder 9"/>
          <p:cNvSpPr txBox="1">
            <a:spLocks/>
          </p:cNvSpPr>
          <p:nvPr/>
        </p:nvSpPr>
        <p:spPr>
          <a:xfrm>
            <a:off x="4816090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18</a:t>
            </a:r>
          </a:p>
        </p:txBody>
      </p:sp>
      <p:sp>
        <p:nvSpPr>
          <p:cNvPr id="26" name="Content Placeholder 9"/>
          <p:cNvSpPr txBox="1">
            <a:spLocks/>
          </p:cNvSpPr>
          <p:nvPr/>
        </p:nvSpPr>
        <p:spPr>
          <a:xfrm>
            <a:off x="6417398" y="2437563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20</a:t>
            </a:r>
          </a:p>
        </p:txBody>
      </p:sp>
      <p:sp>
        <p:nvSpPr>
          <p:cNvPr id="27" name="Content Placeholder 9"/>
          <p:cNvSpPr txBox="1">
            <a:spLocks/>
          </p:cNvSpPr>
          <p:nvPr/>
        </p:nvSpPr>
        <p:spPr>
          <a:xfrm>
            <a:off x="6417398" y="1652526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19</a:t>
            </a:r>
          </a:p>
        </p:txBody>
      </p:sp>
      <p:sp>
        <p:nvSpPr>
          <p:cNvPr id="28" name="Content Placeholder 9"/>
          <p:cNvSpPr txBox="1">
            <a:spLocks/>
          </p:cNvSpPr>
          <p:nvPr/>
        </p:nvSpPr>
        <p:spPr>
          <a:xfrm>
            <a:off x="6417398" y="321916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21</a:t>
            </a:r>
          </a:p>
        </p:txBody>
      </p:sp>
      <p:sp>
        <p:nvSpPr>
          <p:cNvPr id="29" name="Content Placeholder 9"/>
          <p:cNvSpPr txBox="1">
            <a:spLocks/>
          </p:cNvSpPr>
          <p:nvPr/>
        </p:nvSpPr>
        <p:spPr>
          <a:xfrm>
            <a:off x="6417398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23</a:t>
            </a:r>
          </a:p>
        </p:txBody>
      </p:sp>
      <p:sp>
        <p:nvSpPr>
          <p:cNvPr id="30" name="Content Placeholder 9"/>
          <p:cNvSpPr txBox="1">
            <a:spLocks/>
          </p:cNvSpPr>
          <p:nvPr/>
        </p:nvSpPr>
        <p:spPr>
          <a:xfrm>
            <a:off x="6417398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22</a:t>
            </a:r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6417398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24</a:t>
            </a:r>
          </a:p>
        </p:txBody>
      </p:sp>
      <p:sp>
        <p:nvSpPr>
          <p:cNvPr id="32" name="Content Placeholder 9"/>
          <p:cNvSpPr txBox="1">
            <a:spLocks/>
          </p:cNvSpPr>
          <p:nvPr/>
        </p:nvSpPr>
        <p:spPr>
          <a:xfrm>
            <a:off x="7875573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26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7875573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25</a:t>
            </a:r>
          </a:p>
        </p:txBody>
      </p:sp>
      <p:sp>
        <p:nvSpPr>
          <p:cNvPr id="34" name="Content Placeholder 9"/>
          <p:cNvSpPr txBox="1">
            <a:spLocks/>
          </p:cNvSpPr>
          <p:nvPr/>
        </p:nvSpPr>
        <p:spPr>
          <a:xfrm>
            <a:off x="7875573" y="321916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</a:t>
            </a:r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7875573" y="4698978"/>
            <a:ext cx="862134" cy="550197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29</a:t>
            </a: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7875573" y="391394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28</a:t>
            </a:r>
          </a:p>
        </p:txBody>
      </p:sp>
      <p:sp>
        <p:nvSpPr>
          <p:cNvPr id="37" name="Content Placeholder 9"/>
          <p:cNvSpPr txBox="1">
            <a:spLocks/>
          </p:cNvSpPr>
          <p:nvPr/>
        </p:nvSpPr>
        <p:spPr>
          <a:xfrm>
            <a:off x="7875573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30</a:t>
            </a:r>
          </a:p>
        </p:txBody>
      </p:sp>
      <p:sp>
        <p:nvSpPr>
          <p:cNvPr id="38" name="Content Placeholder 9"/>
          <p:cNvSpPr txBox="1">
            <a:spLocks/>
          </p:cNvSpPr>
          <p:nvPr/>
        </p:nvSpPr>
        <p:spPr>
          <a:xfrm>
            <a:off x="9620014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32</a:t>
            </a:r>
          </a:p>
        </p:txBody>
      </p:sp>
      <p:sp>
        <p:nvSpPr>
          <p:cNvPr id="39" name="Content Placeholder 9"/>
          <p:cNvSpPr txBox="1">
            <a:spLocks/>
          </p:cNvSpPr>
          <p:nvPr/>
        </p:nvSpPr>
        <p:spPr>
          <a:xfrm>
            <a:off x="9620014" y="165252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31</a:t>
            </a:r>
          </a:p>
        </p:txBody>
      </p:sp>
      <p:sp>
        <p:nvSpPr>
          <p:cNvPr id="40" name="Content Placeholder 9"/>
          <p:cNvSpPr txBox="1">
            <a:spLocks/>
          </p:cNvSpPr>
          <p:nvPr/>
        </p:nvSpPr>
        <p:spPr>
          <a:xfrm>
            <a:off x="9620014" y="321916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33</a:t>
            </a:r>
          </a:p>
        </p:txBody>
      </p:sp>
      <p:sp>
        <p:nvSpPr>
          <p:cNvPr id="41" name="Content Placeholder 9"/>
          <p:cNvSpPr txBox="1">
            <a:spLocks/>
          </p:cNvSpPr>
          <p:nvPr/>
        </p:nvSpPr>
        <p:spPr>
          <a:xfrm>
            <a:off x="9620014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35</a:t>
            </a:r>
          </a:p>
        </p:txBody>
      </p:sp>
      <p:sp>
        <p:nvSpPr>
          <p:cNvPr id="42" name="Content Placeholder 9"/>
          <p:cNvSpPr txBox="1">
            <a:spLocks/>
          </p:cNvSpPr>
          <p:nvPr/>
        </p:nvSpPr>
        <p:spPr>
          <a:xfrm>
            <a:off x="9620014" y="391394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34</a:t>
            </a:r>
          </a:p>
        </p:txBody>
      </p:sp>
      <p:sp>
        <p:nvSpPr>
          <p:cNvPr id="43" name="Content Placeholder 9"/>
          <p:cNvSpPr txBox="1">
            <a:spLocks/>
          </p:cNvSpPr>
          <p:nvPr/>
        </p:nvSpPr>
        <p:spPr>
          <a:xfrm>
            <a:off x="9620014" y="5480576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61256" y="405297"/>
            <a:ext cx="111437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From the visual, we can see spatial clusters of activity. Perhaps there isn’t a grand unifying formula for fires</a:t>
            </a:r>
            <a:r>
              <a:rPr lang="is-I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…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1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</a:t>
            </a:r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1613474" y="321916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</a:t>
            </a:r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3214782" y="2437563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8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3214782" y="3219161"/>
            <a:ext cx="862134" cy="550197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9</a:t>
            </a:r>
          </a:p>
        </p:txBody>
      </p:sp>
      <p:sp>
        <p:nvSpPr>
          <p:cNvPr id="18" name="Content Placeholder 9"/>
          <p:cNvSpPr txBox="1">
            <a:spLocks/>
          </p:cNvSpPr>
          <p:nvPr/>
        </p:nvSpPr>
        <p:spPr>
          <a:xfrm>
            <a:off x="3214782" y="3913941"/>
            <a:ext cx="862134" cy="5501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</a:t>
            </a:r>
          </a:p>
        </p:txBody>
      </p:sp>
      <p:sp>
        <p:nvSpPr>
          <p:cNvPr id="22" name="Content Placeholder 9"/>
          <p:cNvSpPr txBox="1">
            <a:spLocks/>
          </p:cNvSpPr>
          <p:nvPr/>
        </p:nvSpPr>
        <p:spPr>
          <a:xfrm>
            <a:off x="4816090" y="321916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15</a:t>
            </a:r>
          </a:p>
        </p:txBody>
      </p:sp>
      <p:sp>
        <p:nvSpPr>
          <p:cNvPr id="29" name="Content Placeholder 9"/>
          <p:cNvSpPr txBox="1">
            <a:spLocks/>
          </p:cNvSpPr>
          <p:nvPr/>
        </p:nvSpPr>
        <p:spPr>
          <a:xfrm>
            <a:off x="6417398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23</a:t>
            </a:r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7875573" y="4698978"/>
            <a:ext cx="862134" cy="550197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29</a:t>
            </a: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7875573" y="391394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28</a:t>
            </a:r>
          </a:p>
        </p:txBody>
      </p:sp>
      <p:sp>
        <p:nvSpPr>
          <p:cNvPr id="37" name="Content Placeholder 9"/>
          <p:cNvSpPr txBox="1">
            <a:spLocks/>
          </p:cNvSpPr>
          <p:nvPr/>
        </p:nvSpPr>
        <p:spPr>
          <a:xfrm>
            <a:off x="7875573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30</a:t>
            </a:r>
          </a:p>
        </p:txBody>
      </p:sp>
      <p:sp>
        <p:nvSpPr>
          <p:cNvPr id="41" name="Content Placeholder 9"/>
          <p:cNvSpPr txBox="1">
            <a:spLocks/>
          </p:cNvSpPr>
          <p:nvPr/>
        </p:nvSpPr>
        <p:spPr>
          <a:xfrm>
            <a:off x="9620014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35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61256" y="405297"/>
            <a:ext cx="11143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if the 4 nearest buildings provide the most information?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3103" y="4798118"/>
            <a:ext cx="3660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3 </a:t>
            </a:r>
            <a:r>
              <a:rPr lang="en-US" sz="2400" dirty="0" err="1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bldgs</a:t>
            </a:r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 with fire means a 50% chance that </a:t>
            </a:r>
            <a:r>
              <a:rPr lang="en-US" sz="2400" dirty="0" err="1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 9 will catch fire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33148" y="2491478"/>
            <a:ext cx="3660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No buildings caught fire, meaning 0% chance that </a:t>
            </a:r>
            <a:r>
              <a:rPr lang="en-US" sz="2400" dirty="0" err="1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 29 will catch fire</a:t>
            </a:r>
          </a:p>
        </p:txBody>
      </p:sp>
      <p:sp>
        <p:nvSpPr>
          <p:cNvPr id="4" name="Oval 3"/>
          <p:cNvSpPr/>
          <p:nvPr/>
        </p:nvSpPr>
        <p:spPr>
          <a:xfrm>
            <a:off x="1248937" y="2058150"/>
            <a:ext cx="4861931" cy="27399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75674" y="3728882"/>
            <a:ext cx="4861931" cy="27399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61950" y="6317253"/>
            <a:ext cx="605544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2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61256" y="405297"/>
            <a:ext cx="11143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if the 8 nearest buildings provide the most information?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3103" y="4798118"/>
            <a:ext cx="3416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6 </a:t>
            </a:r>
            <a:r>
              <a:rPr lang="en-US" sz="2400" dirty="0" err="1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bldgs</a:t>
            </a:r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 with fire means a 75% chance that </a:t>
            </a:r>
          </a:p>
          <a:p>
            <a:pPr algn="ctr"/>
            <a:r>
              <a:rPr lang="en-US" sz="2400" dirty="0" err="1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 9 will catch fire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75405" y="2485369"/>
            <a:ext cx="404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2 </a:t>
            </a:r>
            <a:r>
              <a:rPr lang="en-US" sz="2400" dirty="0" err="1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bldgs</a:t>
            </a:r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 caught fire, meaning 25% chance that </a:t>
            </a:r>
            <a:r>
              <a:rPr lang="en-US" sz="2400" dirty="0" err="1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 29 will catch fire</a:t>
            </a:r>
          </a:p>
        </p:txBody>
      </p:sp>
      <p:sp>
        <p:nvSpPr>
          <p:cNvPr id="4" name="Oval 3"/>
          <p:cNvSpPr/>
          <p:nvPr/>
        </p:nvSpPr>
        <p:spPr>
          <a:xfrm>
            <a:off x="1248937" y="2058150"/>
            <a:ext cx="4861931" cy="27399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75674" y="3728882"/>
            <a:ext cx="4861931" cy="27399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1613474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 2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1613474" y="321916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</a:t>
            </a:r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1613474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4</a:t>
            </a:r>
          </a:p>
        </p:txBody>
      </p:sp>
      <p:sp>
        <p:nvSpPr>
          <p:cNvPr id="23" name="Content Placeholder 9"/>
          <p:cNvSpPr txBox="1">
            <a:spLocks/>
          </p:cNvSpPr>
          <p:nvPr/>
        </p:nvSpPr>
        <p:spPr>
          <a:xfrm>
            <a:off x="3214782" y="2437563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8</a:t>
            </a:r>
          </a:p>
        </p:txBody>
      </p:sp>
      <p:sp>
        <p:nvSpPr>
          <p:cNvPr id="24" name="Content Placeholder 9"/>
          <p:cNvSpPr txBox="1">
            <a:spLocks/>
          </p:cNvSpPr>
          <p:nvPr/>
        </p:nvSpPr>
        <p:spPr>
          <a:xfrm>
            <a:off x="3214782" y="3219161"/>
            <a:ext cx="862134" cy="550197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9</a:t>
            </a:r>
          </a:p>
        </p:txBody>
      </p:sp>
      <p:sp>
        <p:nvSpPr>
          <p:cNvPr id="25" name="Content Placeholder 9"/>
          <p:cNvSpPr txBox="1">
            <a:spLocks/>
          </p:cNvSpPr>
          <p:nvPr/>
        </p:nvSpPr>
        <p:spPr>
          <a:xfrm>
            <a:off x="3214782" y="3913941"/>
            <a:ext cx="862134" cy="5501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</a:t>
            </a:r>
          </a:p>
        </p:txBody>
      </p:sp>
      <p:sp>
        <p:nvSpPr>
          <p:cNvPr id="26" name="Content Placeholder 9"/>
          <p:cNvSpPr txBox="1">
            <a:spLocks/>
          </p:cNvSpPr>
          <p:nvPr/>
        </p:nvSpPr>
        <p:spPr>
          <a:xfrm>
            <a:off x="4816090" y="2437563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14</a:t>
            </a:r>
          </a:p>
        </p:txBody>
      </p:sp>
      <p:sp>
        <p:nvSpPr>
          <p:cNvPr id="27" name="Content Placeholder 9"/>
          <p:cNvSpPr txBox="1">
            <a:spLocks/>
          </p:cNvSpPr>
          <p:nvPr/>
        </p:nvSpPr>
        <p:spPr>
          <a:xfrm>
            <a:off x="4816090" y="321916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15</a:t>
            </a:r>
          </a:p>
        </p:txBody>
      </p:sp>
      <p:sp>
        <p:nvSpPr>
          <p:cNvPr id="28" name="Content Placeholder 9"/>
          <p:cNvSpPr txBox="1">
            <a:spLocks/>
          </p:cNvSpPr>
          <p:nvPr/>
        </p:nvSpPr>
        <p:spPr>
          <a:xfrm>
            <a:off x="4816090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16</a:t>
            </a:r>
          </a:p>
        </p:txBody>
      </p:sp>
      <p:sp>
        <p:nvSpPr>
          <p:cNvPr id="30" name="Content Placeholder 9"/>
          <p:cNvSpPr txBox="1">
            <a:spLocks/>
          </p:cNvSpPr>
          <p:nvPr/>
        </p:nvSpPr>
        <p:spPr>
          <a:xfrm>
            <a:off x="6417398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23</a:t>
            </a:r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6417398" y="3913941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22</a:t>
            </a:r>
          </a:p>
        </p:txBody>
      </p:sp>
      <p:sp>
        <p:nvSpPr>
          <p:cNvPr id="32" name="Content Placeholder 9"/>
          <p:cNvSpPr txBox="1">
            <a:spLocks/>
          </p:cNvSpPr>
          <p:nvPr/>
        </p:nvSpPr>
        <p:spPr>
          <a:xfrm>
            <a:off x="6417398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24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7875573" y="4698978"/>
            <a:ext cx="862134" cy="550197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29</a:t>
            </a:r>
          </a:p>
        </p:txBody>
      </p:sp>
      <p:sp>
        <p:nvSpPr>
          <p:cNvPr id="34" name="Content Placeholder 9"/>
          <p:cNvSpPr txBox="1">
            <a:spLocks/>
          </p:cNvSpPr>
          <p:nvPr/>
        </p:nvSpPr>
        <p:spPr>
          <a:xfrm>
            <a:off x="7875573" y="391394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28</a:t>
            </a:r>
          </a:p>
        </p:txBody>
      </p:sp>
      <p:sp>
        <p:nvSpPr>
          <p:cNvPr id="38" name="Content Placeholder 9"/>
          <p:cNvSpPr txBox="1">
            <a:spLocks/>
          </p:cNvSpPr>
          <p:nvPr/>
        </p:nvSpPr>
        <p:spPr>
          <a:xfrm>
            <a:off x="7875573" y="5480576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30</a:t>
            </a:r>
          </a:p>
        </p:txBody>
      </p:sp>
      <p:sp>
        <p:nvSpPr>
          <p:cNvPr id="39" name="Content Placeholder 9"/>
          <p:cNvSpPr txBox="1">
            <a:spLocks/>
          </p:cNvSpPr>
          <p:nvPr/>
        </p:nvSpPr>
        <p:spPr>
          <a:xfrm>
            <a:off x="9620014" y="4698978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35</a:t>
            </a:r>
          </a:p>
        </p:txBody>
      </p:sp>
      <p:sp>
        <p:nvSpPr>
          <p:cNvPr id="40" name="Content Placeholder 9"/>
          <p:cNvSpPr txBox="1">
            <a:spLocks/>
          </p:cNvSpPr>
          <p:nvPr/>
        </p:nvSpPr>
        <p:spPr>
          <a:xfrm>
            <a:off x="9620014" y="3913941"/>
            <a:ext cx="862134" cy="550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Bldg</a:t>
            </a:r>
            <a:r>
              <a:rPr lang="en-US" dirty="0"/>
              <a:t> 34</a:t>
            </a:r>
          </a:p>
        </p:txBody>
      </p:sp>
      <p:sp>
        <p:nvSpPr>
          <p:cNvPr id="42" name="Content Placeholder 9"/>
          <p:cNvSpPr txBox="1">
            <a:spLocks/>
          </p:cNvSpPr>
          <p:nvPr/>
        </p:nvSpPr>
        <p:spPr>
          <a:xfrm>
            <a:off x="9620014" y="5480576"/>
            <a:ext cx="862134" cy="55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Bldg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61950" y="6317253"/>
            <a:ext cx="49978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0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62023" y="766502"/>
            <a:ext cx="515448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 #3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0E5BB53-1A21-F141-9579-C8B6110E91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379578"/>
              </p:ext>
            </p:extLst>
          </p:nvPr>
        </p:nvGraphicFramePr>
        <p:xfrm>
          <a:off x="995049" y="1388861"/>
          <a:ext cx="4721463" cy="4511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41EA995-AB73-114A-B929-A9BA6F729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4933050"/>
              </p:ext>
            </p:extLst>
          </p:nvPr>
        </p:nvGraphicFramePr>
        <p:xfrm>
          <a:off x="5716512" y="1388860"/>
          <a:ext cx="5536958" cy="4567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A7B0BD5-24DC-E74B-A08C-6D22EE25F7A8}"/>
              </a:ext>
            </a:extLst>
          </p:cNvPr>
          <p:cNvSpPr/>
          <p:nvPr/>
        </p:nvSpPr>
        <p:spPr>
          <a:xfrm>
            <a:off x="5351737" y="766501"/>
            <a:ext cx="515448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8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Homeworks</a:t>
            </a: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1, 2, and 3</a:t>
            </a:r>
          </a:p>
        </p:txBody>
      </p:sp>
    </p:spTree>
    <p:extLst>
      <p:ext uri="{BB962C8B-B14F-4D97-AF65-F5344CB8AC3E}">
        <p14:creationId xmlns:p14="http://schemas.microsoft.com/office/powerpoint/2010/main" val="2921972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61256" y="405297"/>
            <a:ext cx="111437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40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Which is better if both buildings actually caught fire?: k = 4 or k = 8?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54776" y="2803726"/>
            <a:ext cx="2284131" cy="735990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k = 4</a:t>
            </a:r>
            <a:endParaRPr lang="en-US" sz="3600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354776" y="3731139"/>
            <a:ext cx="2284131" cy="735990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k = 8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26629" y="2803726"/>
            <a:ext cx="4785722" cy="73599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1 of 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826629" y="3731139"/>
            <a:ext cx="4785722" cy="73599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2 of 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26628" y="1972025"/>
            <a:ext cx="4785723" cy="735990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Correctly Predicted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543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48215" y="2033375"/>
            <a:ext cx="98353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600" dirty="0" err="1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kNNs</a:t>
            </a: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assume that observations that are closer together are more related. Relatedness can be represented by the k-number of nearest records as measured by distance of variables.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50" y="4341699"/>
            <a:ext cx="4772753" cy="1212128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61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b="1" smtClean="0"/>
              <a:t>32</a:t>
            </a:fld>
            <a:endParaRPr lang="en-US" b="1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6567" y="1178851"/>
            <a:ext cx="5027332" cy="2190401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Training model</a:t>
            </a:r>
          </a:p>
          <a:p>
            <a:pPr marL="801688" indent="-490538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each observation for a given k</a:t>
            </a:r>
          </a:p>
          <a:p>
            <a:pPr marL="801688" indent="-490538">
              <a:buFont typeface="Arial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distance to all other records</a:t>
            </a:r>
          </a:p>
          <a:p>
            <a:pPr marL="1258888" lvl="1" indent="-490538">
              <a:buFont typeface="Arial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continuous, calculate mean of Y for k-nearest records</a:t>
            </a:r>
          </a:p>
          <a:p>
            <a:pPr marL="1258888" lvl="1" indent="-490538">
              <a:buFont typeface="Arial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discrete, calculate proportion Y=1</a:t>
            </a:r>
          </a:p>
          <a:p>
            <a:pPr marL="801688" indent="-490538"/>
            <a:endParaRPr lang="en-US" b="1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91165" y="4908265"/>
            <a:ext cx="5027332" cy="551194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Repeat process for k to k ≤ 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13464" y="5065218"/>
            <a:ext cx="2101986" cy="754397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Compare error across </a:t>
            </a:r>
            <a:r>
              <a:rPr lang="en-US" b="1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all k’s</a:t>
            </a:r>
            <a:endParaRPr lang="en-US" b="1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" name="Elbow Connector 4"/>
          <p:cNvCxnSpPr>
            <a:stCxn id="3" idx="3"/>
            <a:endCxn id="53" idx="3"/>
          </p:cNvCxnSpPr>
          <p:nvPr/>
        </p:nvCxnSpPr>
        <p:spPr>
          <a:xfrm>
            <a:off x="6103899" y="2274052"/>
            <a:ext cx="29197" cy="1852545"/>
          </a:xfrm>
          <a:prstGeom prst="bentConnector3">
            <a:avLst>
              <a:gd name="adj1" fmla="val 8829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53" idx="1"/>
            <a:endCxn id="20" idx="1"/>
          </p:cNvCxnSpPr>
          <p:nvPr/>
        </p:nvCxnSpPr>
        <p:spPr>
          <a:xfrm rot="10800000" flipV="1">
            <a:off x="1091166" y="4126596"/>
            <a:ext cx="14599" cy="1057265"/>
          </a:xfrm>
          <a:prstGeom prst="bentConnector3">
            <a:avLst>
              <a:gd name="adj1" fmla="val 16658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0" idx="2"/>
            <a:endCxn id="22" idx="1"/>
          </p:cNvCxnSpPr>
          <p:nvPr/>
        </p:nvCxnSpPr>
        <p:spPr>
          <a:xfrm rot="5400000" flipH="1" flipV="1">
            <a:off x="5400626" y="3646621"/>
            <a:ext cx="17042" cy="3608633"/>
          </a:xfrm>
          <a:prstGeom prst="bentConnector4">
            <a:avLst>
              <a:gd name="adj1" fmla="val -1341392"/>
              <a:gd name="adj2" fmla="val 84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iamond 31"/>
          <p:cNvSpPr/>
          <p:nvPr/>
        </p:nvSpPr>
        <p:spPr>
          <a:xfrm>
            <a:off x="7773373" y="2515042"/>
            <a:ext cx="2909944" cy="148064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If Error </a:t>
            </a:r>
            <a:r>
              <a:rPr lang="en-US" b="1">
                <a:latin typeface="Avenir Book" charset="0"/>
                <a:ea typeface="Avenir Book" charset="0"/>
                <a:cs typeface="Avenir Book" charset="0"/>
              </a:rPr>
              <a:t>is acceptable?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3" name="Elbow Connector 32"/>
          <p:cNvCxnSpPr>
            <a:stCxn id="22" idx="0"/>
            <a:endCxn id="32" idx="2"/>
          </p:cNvCxnSpPr>
          <p:nvPr/>
        </p:nvCxnSpPr>
        <p:spPr>
          <a:xfrm rot="5400000" flipH="1" flipV="1">
            <a:off x="8211636" y="4048509"/>
            <a:ext cx="1069531" cy="9638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2" idx="3"/>
            <a:endCxn id="44" idx="2"/>
          </p:cNvCxnSpPr>
          <p:nvPr/>
        </p:nvCxnSpPr>
        <p:spPr>
          <a:xfrm flipV="1">
            <a:off x="10683317" y="2037729"/>
            <a:ext cx="392567" cy="12176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0436917" y="1486521"/>
            <a:ext cx="1277934" cy="551208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Done!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738314" y="385431"/>
            <a:ext cx="1703838" cy="551208"/>
          </a:xfrm>
          <a:prstGeom prst="rect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Start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166285" y="2740741"/>
            <a:ext cx="782532" cy="712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N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436917" y="2637222"/>
            <a:ext cx="782532" cy="712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Y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05764" y="3606914"/>
            <a:ext cx="5027332" cy="1039366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Predict and calculate error based on validation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If continuous, calculate RMSE or MAPE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If discrete, calculate AUC or ROC</a:t>
            </a:r>
          </a:p>
          <a:p>
            <a:endParaRPr lang="en-US" b="1" dirty="0">
              <a:solidFill>
                <a:schemeClr val="accent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3" name="Elbow Connector 62"/>
          <p:cNvCxnSpPr>
            <a:stCxn id="20" idx="2"/>
            <a:endCxn id="3" idx="1"/>
          </p:cNvCxnSpPr>
          <p:nvPr/>
        </p:nvCxnSpPr>
        <p:spPr>
          <a:xfrm rot="5400000" flipH="1">
            <a:off x="747995" y="2602624"/>
            <a:ext cx="3185407" cy="2528264"/>
          </a:xfrm>
          <a:prstGeom prst="bentConnector4">
            <a:avLst>
              <a:gd name="adj1" fmla="val -7176"/>
              <a:gd name="adj2" fmla="val 1143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64" idx="2"/>
            <a:endCxn id="3" idx="0"/>
          </p:cNvCxnSpPr>
          <p:nvPr/>
        </p:nvCxnSpPr>
        <p:spPr>
          <a:xfrm rot="5400000">
            <a:off x="3469127" y="1057745"/>
            <a:ext cx="24221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32" idx="1"/>
            <a:endCxn id="64" idx="3"/>
          </p:cNvCxnSpPr>
          <p:nvPr/>
        </p:nvCxnSpPr>
        <p:spPr>
          <a:xfrm rot="10800000">
            <a:off x="4442153" y="661035"/>
            <a:ext cx="3331221" cy="2594330"/>
          </a:xfrm>
          <a:prstGeom prst="bentConnector3">
            <a:avLst>
              <a:gd name="adj1" fmla="val 312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8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-641660" y="622902"/>
            <a:ext cx="543668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KNN Assumptions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48216" y="1761917"/>
            <a:ext cx="108835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input features need to be scaled similarly.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input features have equal weight.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Uncommon assumption: While KNN is a non-parametric method, high collinearity should be kept to a minimum such that redundant variation is not disproportionately represented.</a:t>
            </a: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18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-641660" y="622902"/>
            <a:ext cx="543668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KNN Good/Bad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48215" y="1526718"/>
            <a:ext cx="111437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Good for low dimensional data (few variables)</a:t>
            </a: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Good for when no theory exists</a:t>
            </a: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Good for imputation of missing values</a:t>
            </a:r>
          </a:p>
          <a:p>
            <a:pPr marL="571500" indent="-571500">
              <a:buFont typeface="+mj-lt"/>
              <a:buAutoNum type="romanLcPeriod"/>
              <a:defRPr/>
            </a:pP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Bad for high dimensional data as each observation needs to be processed</a:t>
            </a: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Bad if data contains both discrete and continuous</a:t>
            </a:r>
          </a:p>
          <a:p>
            <a:pPr marL="571500" indent="-571500">
              <a:buFont typeface="+mj-lt"/>
              <a:buAutoNum type="romanLcPeriod"/>
              <a:defRPr/>
            </a:pP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Bad if you want an interpretation</a:t>
            </a:r>
          </a:p>
          <a:p>
            <a:pPr marL="571500" indent="-571500">
              <a:buFont typeface="+mj-lt"/>
              <a:buAutoNum type="romanLcPeriod"/>
              <a:defRPr/>
            </a:pP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13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KNN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76918" y="3522219"/>
            <a:ext cx="5436684" cy="707886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Coded example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09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Regularization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213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</a:rPr>
              <a:t>Homework #3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</a:rPr>
              <a:t>Regularization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assignment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20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thevillager.com/villager_225/ban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8263" y="438950"/>
            <a:ext cx="4271420" cy="561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19351" y="633437"/>
            <a:ext cx="3483429" cy="1017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Deutsche Bank Fire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(2007) 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9351" y="1650572"/>
            <a:ext cx="3795486" cy="45586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Recall the fire risk example from last 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5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6518622" y="0"/>
            <a:ext cx="5926802" cy="2758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171"/>
          <p:cNvSpPr/>
          <p:nvPr/>
        </p:nvSpPr>
        <p:spPr>
          <a:xfrm>
            <a:off x="-174379" y="3222590"/>
            <a:ext cx="5110017" cy="2247528"/>
          </a:xfrm>
          <a:custGeom>
            <a:avLst/>
            <a:gdLst>
              <a:gd name="connsiteX0" fmla="*/ 0 w 2169885"/>
              <a:gd name="connsiteY0" fmla="*/ 587829 h 595086"/>
              <a:gd name="connsiteX1" fmla="*/ 1596571 w 2169885"/>
              <a:gd name="connsiteY1" fmla="*/ 595086 h 595086"/>
              <a:gd name="connsiteX2" fmla="*/ 2169885 w 2169885"/>
              <a:gd name="connsiteY2" fmla="*/ 7257 h 595086"/>
              <a:gd name="connsiteX3" fmla="*/ 602342 w 2169885"/>
              <a:gd name="connsiteY3" fmla="*/ 0 h 595086"/>
              <a:gd name="connsiteX4" fmla="*/ 0 w 2169885"/>
              <a:gd name="connsiteY4" fmla="*/ 587829 h 59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885" h="595086">
                <a:moveTo>
                  <a:pt x="0" y="587829"/>
                </a:moveTo>
                <a:lnTo>
                  <a:pt x="1596571" y="595086"/>
                </a:lnTo>
                <a:lnTo>
                  <a:pt x="2169885" y="7257"/>
                </a:lnTo>
                <a:lnTo>
                  <a:pt x="602342" y="0"/>
                </a:lnTo>
                <a:lnTo>
                  <a:pt x="0" y="5878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/>
          <p:cNvSpPr/>
          <p:nvPr/>
        </p:nvSpPr>
        <p:spPr>
          <a:xfrm>
            <a:off x="-206220" y="4621624"/>
            <a:ext cx="3694973" cy="829905"/>
          </a:xfrm>
          <a:custGeom>
            <a:avLst/>
            <a:gdLst>
              <a:gd name="connsiteX0" fmla="*/ 0 w 2169885"/>
              <a:gd name="connsiteY0" fmla="*/ 587829 h 595086"/>
              <a:gd name="connsiteX1" fmla="*/ 1596571 w 2169885"/>
              <a:gd name="connsiteY1" fmla="*/ 595086 h 595086"/>
              <a:gd name="connsiteX2" fmla="*/ 2169885 w 2169885"/>
              <a:gd name="connsiteY2" fmla="*/ 7257 h 595086"/>
              <a:gd name="connsiteX3" fmla="*/ 602342 w 2169885"/>
              <a:gd name="connsiteY3" fmla="*/ 0 h 595086"/>
              <a:gd name="connsiteX4" fmla="*/ 0 w 2169885"/>
              <a:gd name="connsiteY4" fmla="*/ 587829 h 59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885" h="595086">
                <a:moveTo>
                  <a:pt x="0" y="587829"/>
                </a:moveTo>
                <a:lnTo>
                  <a:pt x="1596571" y="595086"/>
                </a:lnTo>
                <a:lnTo>
                  <a:pt x="2169885" y="7257"/>
                </a:lnTo>
                <a:lnTo>
                  <a:pt x="602342" y="0"/>
                </a:lnTo>
                <a:lnTo>
                  <a:pt x="0" y="5878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ube 78"/>
          <p:cNvSpPr/>
          <p:nvPr/>
        </p:nvSpPr>
        <p:spPr>
          <a:xfrm>
            <a:off x="61929" y="1238645"/>
            <a:ext cx="1361076" cy="4070461"/>
          </a:xfrm>
          <a:prstGeom prst="cube">
            <a:avLst>
              <a:gd name="adj" fmla="val 2740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sx="22000" sy="22000" algn="ctr" rotWithShape="0">
              <a:srgbClr val="000000"/>
            </a:outerShdw>
          </a:effectLst>
          <a:scene3d>
            <a:camera prst="orthographicFront"/>
            <a:lightRig rig="two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4233" y="1916086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490462" y="1919102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-17873" y="2416262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75947" y="2420709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-17873" y="2896739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75947" y="2901186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-17873" y="3366904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75947" y="3371351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-17873" y="3832047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75947" y="3836494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-17873" y="4294410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75947" y="4298857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936777" y="1166631"/>
            <a:ext cx="526408" cy="4151085"/>
          </a:xfrm>
          <a:custGeom>
            <a:avLst/>
            <a:gdLst>
              <a:gd name="connsiteX0" fmla="*/ 0 w 602342"/>
              <a:gd name="connsiteY0" fmla="*/ 602343 h 4158343"/>
              <a:gd name="connsiteX1" fmla="*/ 0 w 602342"/>
              <a:gd name="connsiteY1" fmla="*/ 4158343 h 4158343"/>
              <a:gd name="connsiteX2" fmla="*/ 602342 w 602342"/>
              <a:gd name="connsiteY2" fmla="*/ 3548743 h 4158343"/>
              <a:gd name="connsiteX3" fmla="*/ 595085 w 602342"/>
              <a:gd name="connsiteY3" fmla="*/ 0 h 4158343"/>
              <a:gd name="connsiteX4" fmla="*/ 0 w 602342"/>
              <a:gd name="connsiteY4" fmla="*/ 602343 h 415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42" h="4158343">
                <a:moveTo>
                  <a:pt x="0" y="602343"/>
                </a:moveTo>
                <a:lnTo>
                  <a:pt x="0" y="4158343"/>
                </a:lnTo>
                <a:lnTo>
                  <a:pt x="602342" y="3548743"/>
                </a:lnTo>
                <a:lnTo>
                  <a:pt x="595085" y="0"/>
                </a:lnTo>
                <a:lnTo>
                  <a:pt x="0" y="602343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/>
          <p:cNvSpPr/>
          <p:nvPr/>
        </p:nvSpPr>
        <p:spPr>
          <a:xfrm>
            <a:off x="-399357" y="1139800"/>
            <a:ext cx="1838956" cy="587828"/>
          </a:xfrm>
          <a:custGeom>
            <a:avLst/>
            <a:gdLst>
              <a:gd name="connsiteX0" fmla="*/ 0 w 2169885"/>
              <a:gd name="connsiteY0" fmla="*/ 587829 h 595086"/>
              <a:gd name="connsiteX1" fmla="*/ 1596571 w 2169885"/>
              <a:gd name="connsiteY1" fmla="*/ 595086 h 595086"/>
              <a:gd name="connsiteX2" fmla="*/ 2169885 w 2169885"/>
              <a:gd name="connsiteY2" fmla="*/ 7257 h 595086"/>
              <a:gd name="connsiteX3" fmla="*/ 602342 w 2169885"/>
              <a:gd name="connsiteY3" fmla="*/ 0 h 595086"/>
              <a:gd name="connsiteX4" fmla="*/ 0 w 2169885"/>
              <a:gd name="connsiteY4" fmla="*/ 587829 h 59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885" h="595086">
                <a:moveTo>
                  <a:pt x="0" y="587829"/>
                </a:moveTo>
                <a:lnTo>
                  <a:pt x="1596571" y="595086"/>
                </a:lnTo>
                <a:lnTo>
                  <a:pt x="2169885" y="7257"/>
                </a:lnTo>
                <a:lnTo>
                  <a:pt x="602342" y="0"/>
                </a:lnTo>
                <a:lnTo>
                  <a:pt x="0" y="5878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6" descr="http://images4.wikia.nocookie.net/__cb20070226061437/naruto/images/6/64/Icon-Warning-Yellow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42152" y="6555192"/>
            <a:ext cx="207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FireCast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29667" y="1680658"/>
            <a:ext cx="1935479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Building Class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= Elevator Apartment Building with Semi-Fire Proof Store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 b="1" u="sng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Built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1915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Partial Sprinkler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8450" y="5513163"/>
            <a:ext cx="17059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Street Frontage = 90ft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04262" y="5836884"/>
            <a:ext cx="214076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rgbClr val="00B050"/>
                </a:solidFill>
                <a:latin typeface="Segoe UI Light" panose="020B0502040204020203" pitchFamily="34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 Retail SF= 29.5%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%Residential SF= 70.5%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%Storage, %Factory, %Garage, %Office, %Other SF = 0%</a:t>
            </a:r>
          </a:p>
        </p:txBody>
      </p:sp>
      <p:sp>
        <p:nvSpPr>
          <p:cNvPr id="5" name="Cube 4"/>
          <p:cNvSpPr/>
          <p:nvPr/>
        </p:nvSpPr>
        <p:spPr>
          <a:xfrm>
            <a:off x="944035" y="1607978"/>
            <a:ext cx="2162628" cy="3692171"/>
          </a:xfrm>
          <a:prstGeom prst="cube">
            <a:avLst>
              <a:gd name="adj" fmla="val 27409"/>
            </a:avLst>
          </a:prstGeom>
          <a:pattFill prst="horzBrick">
            <a:fgClr>
              <a:schemeClr val="bg1">
                <a:lumMod val="75000"/>
              </a:schemeClr>
            </a:fgClr>
            <a:bgClr>
              <a:srgbClr val="C00000"/>
            </a:bgClr>
          </a:pattFill>
          <a:ln w="3175">
            <a:solidFill>
              <a:schemeClr val="bg1">
                <a:lumMod val="50000"/>
              </a:schemeClr>
            </a:solidFill>
          </a:ln>
          <a:effectLst>
            <a:outerShdw blurRad="50800" sx="22000" sy="22000" algn="ctr" rotWithShape="0">
              <a:srgbClr val="000000"/>
            </a:outerShdw>
          </a:effectLst>
          <a:scene3d>
            <a:camera prst="orthographicFront"/>
            <a:lightRig rig="two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52891" y="2393496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571776" y="2393496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58005" y="2411752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52891" y="2873973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571776" y="2873973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58005" y="2892229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52891" y="3344138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571776" y="3344138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058005" y="3362394"/>
            <a:ext cx="370114" cy="321404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75000"/>
                </a:schemeClr>
              </a:gs>
              <a:gs pos="100000">
                <a:srgbClr val="FFFF00"/>
              </a:gs>
            </a:gsLst>
            <a:path path="circle">
              <a:fillToRect l="100000" t="100000"/>
            </a:path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52891" y="3809281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571776" y="3809281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058005" y="3827537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52891" y="4271644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71776" y="4271644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058005" y="4289900"/>
            <a:ext cx="370114" cy="3214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96435" y="4797635"/>
            <a:ext cx="185057" cy="471805"/>
          </a:xfrm>
          <a:prstGeom prst="rect">
            <a:avLst/>
          </a:prstGeom>
          <a:solidFill>
            <a:srgbClr val="9E7054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849189" y="4824165"/>
            <a:ext cx="628012" cy="321404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75000"/>
                </a:schemeClr>
              </a:gs>
              <a:gs pos="100000">
                <a:srgbClr val="FFFF00"/>
              </a:gs>
            </a:gsLst>
            <a:path path="circle">
              <a:fillToRect l="100000" t="100000"/>
            </a:path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281492" y="4798591"/>
            <a:ext cx="185057" cy="471805"/>
          </a:xfrm>
          <a:prstGeom prst="rect">
            <a:avLst/>
          </a:prstGeom>
          <a:solidFill>
            <a:srgbClr val="9E7054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518835" y="1607979"/>
            <a:ext cx="602342" cy="3700780"/>
          </a:xfrm>
          <a:custGeom>
            <a:avLst/>
            <a:gdLst>
              <a:gd name="connsiteX0" fmla="*/ 0 w 602342"/>
              <a:gd name="connsiteY0" fmla="*/ 602343 h 4158343"/>
              <a:gd name="connsiteX1" fmla="*/ 0 w 602342"/>
              <a:gd name="connsiteY1" fmla="*/ 4158343 h 4158343"/>
              <a:gd name="connsiteX2" fmla="*/ 602342 w 602342"/>
              <a:gd name="connsiteY2" fmla="*/ 3548743 h 4158343"/>
              <a:gd name="connsiteX3" fmla="*/ 595085 w 602342"/>
              <a:gd name="connsiteY3" fmla="*/ 0 h 4158343"/>
              <a:gd name="connsiteX4" fmla="*/ 0 w 602342"/>
              <a:gd name="connsiteY4" fmla="*/ 602343 h 415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42" h="4158343">
                <a:moveTo>
                  <a:pt x="0" y="602343"/>
                </a:moveTo>
                <a:lnTo>
                  <a:pt x="0" y="4158343"/>
                </a:lnTo>
                <a:lnTo>
                  <a:pt x="602342" y="3548743"/>
                </a:lnTo>
                <a:lnTo>
                  <a:pt x="595085" y="0"/>
                </a:lnTo>
                <a:lnTo>
                  <a:pt x="0" y="602343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944036" y="1607977"/>
            <a:ext cx="2162628" cy="595086"/>
          </a:xfrm>
          <a:custGeom>
            <a:avLst/>
            <a:gdLst>
              <a:gd name="connsiteX0" fmla="*/ 0 w 2169885"/>
              <a:gd name="connsiteY0" fmla="*/ 587829 h 595086"/>
              <a:gd name="connsiteX1" fmla="*/ 1596571 w 2169885"/>
              <a:gd name="connsiteY1" fmla="*/ 595086 h 595086"/>
              <a:gd name="connsiteX2" fmla="*/ 2169885 w 2169885"/>
              <a:gd name="connsiteY2" fmla="*/ 7257 h 595086"/>
              <a:gd name="connsiteX3" fmla="*/ 602342 w 2169885"/>
              <a:gd name="connsiteY3" fmla="*/ 0 h 595086"/>
              <a:gd name="connsiteX4" fmla="*/ 0 w 2169885"/>
              <a:gd name="connsiteY4" fmla="*/ 587829 h 59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885" h="595086">
                <a:moveTo>
                  <a:pt x="0" y="587829"/>
                </a:moveTo>
                <a:lnTo>
                  <a:pt x="1596571" y="595086"/>
                </a:lnTo>
                <a:lnTo>
                  <a:pt x="2169885" y="7257"/>
                </a:lnTo>
                <a:lnTo>
                  <a:pt x="602342" y="0"/>
                </a:lnTo>
                <a:lnTo>
                  <a:pt x="0" y="5878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/>
          <p:cNvSpPr/>
          <p:nvPr/>
        </p:nvSpPr>
        <p:spPr>
          <a:xfrm>
            <a:off x="2029249" y="1674161"/>
            <a:ext cx="370114" cy="350520"/>
          </a:xfrm>
          <a:prstGeom prst="flowChartMagneticDisk">
            <a:avLst/>
          </a:prstGeom>
          <a:pattFill prst="narVert">
            <a:fgClr>
              <a:schemeClr val="accent6">
                <a:lumMod val="50000"/>
              </a:schemeClr>
            </a:fgClr>
            <a:bgClr>
              <a:srgbClr val="9E7054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243449" y="5886590"/>
            <a:ext cx="17059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Proximity = Attached</a:t>
            </a:r>
          </a:p>
        </p:txBody>
      </p:sp>
      <p:sp>
        <p:nvSpPr>
          <p:cNvPr id="52" name="Left Bracket 51"/>
          <p:cNvSpPr/>
          <p:nvPr/>
        </p:nvSpPr>
        <p:spPr>
          <a:xfrm rot="16200000">
            <a:off x="1641228" y="4635555"/>
            <a:ext cx="180417" cy="1574799"/>
          </a:xfrm>
          <a:prstGeom prst="leftBracke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2151259" y="2928851"/>
            <a:ext cx="133749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Arial" pitchFamily="34" charset="0"/>
              </a:rPr>
              <a:t>6 floors</a:t>
            </a:r>
          </a:p>
        </p:txBody>
      </p:sp>
      <p:cxnSp>
        <p:nvCxnSpPr>
          <p:cNvPr id="1024" name="Straight Arrow Connector 1023"/>
          <p:cNvCxnSpPr>
            <a:stCxn id="133" idx="0"/>
          </p:cNvCxnSpPr>
          <p:nvPr/>
        </p:nvCxnSpPr>
        <p:spPr>
          <a:xfrm flipV="1">
            <a:off x="2820006" y="2024682"/>
            <a:ext cx="0" cy="904169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2820006" y="3254197"/>
            <a:ext cx="0" cy="1618886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606127" y="5317715"/>
            <a:ext cx="272323" cy="5956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328508" y="5701924"/>
            <a:ext cx="17059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 buildings on tax lot,</a:t>
            </a:r>
          </a:p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Privately owned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flipH="1" flipV="1">
            <a:off x="3010873" y="4873083"/>
            <a:ext cx="849349" cy="89223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2300674" y="1951184"/>
            <a:ext cx="1027155" cy="97766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836889" y="4828115"/>
            <a:ext cx="5834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Giorgio’s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1596089" y="4798591"/>
            <a:ext cx="185057" cy="471805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75000"/>
                </a:schemeClr>
              </a:gs>
              <a:gs pos="100000">
                <a:srgbClr val="FFFF00"/>
              </a:gs>
            </a:gsLst>
            <a:path path="circle">
              <a:fillToRect l="100000" t="100000"/>
            </a:path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2" name="Straight Connector 1041"/>
          <p:cNvCxnSpPr>
            <a:stCxn id="161" idx="1"/>
            <a:endCxn id="161" idx="3"/>
          </p:cNvCxnSpPr>
          <p:nvPr/>
        </p:nvCxnSpPr>
        <p:spPr>
          <a:xfrm>
            <a:off x="1596089" y="5034493"/>
            <a:ext cx="185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1145420" y="4845911"/>
            <a:ext cx="136072" cy="1620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1297820" y="4845911"/>
            <a:ext cx="136072" cy="1620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/>
          <p:cNvCxnSpPr/>
          <p:nvPr/>
        </p:nvCxnSpPr>
        <p:spPr>
          <a:xfrm flipH="1" flipV="1">
            <a:off x="2300673" y="5053647"/>
            <a:ext cx="322120" cy="83294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435547" y="3893130"/>
            <a:ext cx="138692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Geography: Battalion 2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705568" y="109869"/>
            <a:ext cx="4690389" cy="3046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200" b="1" cap="none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r"/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FireCast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3.0: </a:t>
            </a:r>
          </a:p>
          <a:p>
            <a:pPr algn="r"/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Machine Learning Model</a:t>
            </a:r>
          </a:p>
        </p:txBody>
      </p:sp>
      <p:sp>
        <p:nvSpPr>
          <p:cNvPr id="1052" name="Rectangle 1051"/>
          <p:cNvSpPr/>
          <p:nvPr/>
        </p:nvSpPr>
        <p:spPr>
          <a:xfrm>
            <a:off x="3785963" y="1290006"/>
            <a:ext cx="336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Structural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Segoe UI Light" panose="020B0502040204020203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680644" y="3107666"/>
            <a:ext cx="414546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C00000"/>
                </a:solidFill>
                <a:latin typeface="Segoe UI Light" panose="020B0502040204020203" pitchFamily="34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Behavioral Cues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437720" y="3438886"/>
            <a:ext cx="3651200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2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Excessive Noise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Air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Sidewalk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Electrical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Rodents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Lead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Seasonality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Sewer overflows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Heating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+22 other types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437720" y="4834594"/>
            <a:ext cx="3651200" cy="2123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2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Sidewalk cleanliness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Loose Trash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Failure to Maintain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Signage, Postings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Work without permit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Illegal alteration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92921E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92921E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92921E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92921E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92921E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Accumulation of combustible waste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Missing certificates of fitness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Cert. of Occupancy not reflective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92921E"/>
                </a:solidFill>
                <a:latin typeface="Avenir Book" charset="0"/>
                <a:ea typeface="Avenir Book" charset="0"/>
                <a:cs typeface="Avenir Book" charset="0"/>
              </a:rPr>
              <a:t>+19 other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92921E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92921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8" name="Picture 97" descr="http://images.all-free-download.com/images/graphiclarge/buildings2icon64x64_115670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78585" y="1497601"/>
            <a:ext cx="706028" cy="5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0" descr="http://t0.gstatic.com/images?q=tbn:ANd9GcRdSA2tmOs0KgTyONAq3agPmXVkY1LiLgE-afNqNArP0baE-kE22A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8867" y="1497601"/>
            <a:ext cx="592355" cy="5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2" descr="http://www.funicebreaker.com/wp-content/uploads/2012/12/walking-man-black-hi.png"/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869" y="1497601"/>
            <a:ext cx="320815" cy="5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8108678" y="1026633"/>
            <a:ext cx="5261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0811614" y="1003679"/>
            <a:ext cx="5261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8838204" y="1065235"/>
            <a:ext cx="4251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|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0" name="Picture 2" descr="http://www.psdgraphics.com/file/flame-symbol.jpg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74551" y="1252326"/>
            <a:ext cx="491508" cy="9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7336741" y="1564869"/>
            <a:ext cx="1144756" cy="3742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6541343" y="7937"/>
            <a:ext cx="0" cy="2761788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541344" y="2758612"/>
            <a:ext cx="5894348" cy="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84225" y="125803"/>
            <a:ext cx="4766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One Risk Model per Incident Type for Each Battalion (49 models)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803085" y="4517375"/>
            <a:ext cx="414546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C00000"/>
                </a:solidFill>
                <a:latin typeface="Segoe UI Light" panose="020B0502040204020203" pitchFamily="34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92921E"/>
                </a:solidFill>
              </a:rPr>
              <a:t>Violation Activity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514052" y="2499366"/>
            <a:ext cx="1997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DEFINITION</a:t>
            </a:r>
            <a:endParaRPr lang="en-US" sz="1400" b="1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Arial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514052" y="2705352"/>
            <a:ext cx="1997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FORMULATION</a:t>
            </a:r>
            <a:endParaRPr lang="en-US" sz="1400" b="1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Arial" pitchFamily="34" charset="0"/>
            </a:endParaRPr>
          </a:p>
        </p:txBody>
      </p:sp>
      <p:pic>
        <p:nvPicPr>
          <p:cNvPr id="119" name="Picture 118" descr="http://images.all-free-download.com/images/graphiclarge/buildings2icon64x64_115670.jpg"/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8797" y="1296651"/>
            <a:ext cx="478228" cy="3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0" descr="http://t0.gstatic.com/images?q=tbn:ANd9GcRdSA2tmOs0KgTyONAq3agPmXVkY1LiLgE-afNqNArP0baE-kE22A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6942" y="4488800"/>
            <a:ext cx="428267" cy="39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" descr="http://www.funicebreaker.com/wp-content/uploads/2012/12/walking-man-black-hi.png"/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0667" y="3065653"/>
            <a:ext cx="246523" cy="4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1195260" y="696763"/>
            <a:ext cx="301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Risk score: </a:t>
            </a:r>
            <a:r>
              <a:rPr lang="en-US" sz="1600" b="1" dirty="0">
                <a:solidFill>
                  <a:srgbClr val="FF0000"/>
                </a:solidFill>
                <a:latin typeface="Segoe UI Light" panose="020B0502040204020203" pitchFamily="34" charset="0"/>
                <a:cs typeface="Arial" pitchFamily="34" charset="0"/>
              </a:rPr>
              <a:t>Depends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50607" y="1951185"/>
            <a:ext cx="17059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Width </a:t>
            </a:r>
          </a:p>
        </p:txBody>
      </p:sp>
      <p:sp>
        <p:nvSpPr>
          <p:cNvPr id="124" name="TextBox 123"/>
          <p:cNvSpPr txBox="1"/>
          <p:nvPr/>
        </p:nvSpPr>
        <p:spPr>
          <a:xfrm rot="18505671">
            <a:off x="580101" y="1720835"/>
            <a:ext cx="17059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cs typeface="Arial" pitchFamily="34" charset="0"/>
              </a:rPr>
              <a:t>Depth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158600" y="3302811"/>
            <a:ext cx="17059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Arial" pitchFamily="34" charset="0"/>
              </a:defRPr>
            </a:lvl1pPr>
          </a:lstStyle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Previous Fires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or Injury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 flipH="1" flipV="1">
            <a:off x="2307984" y="3593524"/>
            <a:ext cx="1348740" cy="2721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2388040" y="3620736"/>
            <a:ext cx="1268684" cy="126616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2" descr="http://www.fdnyfoundation.org/wp-content/uploads/379x250_fdny_logo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251" t="7390" r="24061" b="7390"/>
          <a:stretch/>
        </p:blipFill>
        <p:spPr bwMode="auto">
          <a:xfrm>
            <a:off x="11645900" y="6209192"/>
            <a:ext cx="546100" cy="6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5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41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7" grpId="0" animBg="1"/>
      <p:bldP spid="88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101" grpId="0" animBg="1"/>
      <p:bldP spid="102" grpId="0" animBg="1"/>
      <p:bldP spid="3" grpId="0"/>
      <p:bldP spid="19" grpId="0"/>
      <p:bldP spid="22" grpId="0"/>
      <p:bldP spid="25" grpId="0"/>
      <p:bldP spid="5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7" grpId="0" animBg="1"/>
      <p:bldP spid="8" grpId="0" animBg="1"/>
      <p:bldP spid="9" grpId="0" animBg="1"/>
      <p:bldP spid="128" grpId="0"/>
      <p:bldP spid="52" grpId="0" animBg="1"/>
      <p:bldP spid="133" grpId="0"/>
      <p:bldP spid="142" grpId="0"/>
      <p:bldP spid="1036" grpId="0"/>
      <p:bldP spid="161" grpId="0" animBg="1"/>
      <p:bldP spid="164" grpId="0" animBg="1"/>
      <p:bldP spid="165" grpId="0" animBg="1"/>
      <p:bldP spid="173" grpId="0"/>
      <p:bldP spid="1052" grpId="0"/>
      <p:bldP spid="78" grpId="0"/>
      <p:bldP spid="86" grpId="0"/>
      <p:bldP spid="89" grpId="0"/>
      <p:bldP spid="115" grpId="0"/>
      <p:bldP spid="116" grpId="0"/>
      <p:bldP spid="122" grpId="0"/>
      <p:bldP spid="123" grpId="0"/>
      <p:bldP spid="124" grpId="0"/>
      <p:bldP spid="1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88538" y="1358168"/>
            <a:ext cx="9593646" cy="9349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 &gt; 7,500 </a:t>
            </a:r>
            <a:r>
              <a:rPr lang="en-US" sz="32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per district, some with n &lt; 7,500 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88538" y="2045988"/>
            <a:ext cx="10903462" cy="45586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 = B0 + B1 X1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sym typeface="Wingdings" pitchFamily="2" charset="2"/>
              </a:rPr>
              <a:t> 7,500 possible models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 = B0 + B1 X1 + B2 X2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sym typeface="Wingdings" pitchFamily="2" charset="2"/>
              </a:rPr>
              <a:t> 2,8121,250 possible models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 = B0 + B1 X1 +…+ B3 X3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  <a:sym typeface="Wingdings" pitchFamily="2" charset="2"/>
              </a:rPr>
              <a:t> 70,284,377,500 possible models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8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F8B8C6-2967-8B47-A5AA-0A65020FAB53}"/>
              </a:ext>
            </a:extLst>
          </p:cNvPr>
          <p:cNvSpPr txBox="1">
            <a:spLocks/>
          </p:cNvSpPr>
          <p:nvPr/>
        </p:nvSpPr>
        <p:spPr>
          <a:xfrm>
            <a:off x="1494484" y="3872572"/>
            <a:ext cx="9346512" cy="9349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It’s a common problem.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BF630E-7069-1240-9DD8-234BE7BBC0BB}"/>
              </a:ext>
            </a:extLst>
          </p:cNvPr>
          <p:cNvSpPr txBox="1">
            <a:spLocks/>
          </p:cNvSpPr>
          <p:nvPr/>
        </p:nvSpPr>
        <p:spPr>
          <a:xfrm>
            <a:off x="1494484" y="1926441"/>
            <a:ext cx="9527744" cy="1875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To manually choose features may introduce human bias and reduce accuracy. </a:t>
            </a:r>
          </a:p>
          <a:p>
            <a:r>
              <a:rPr lang="en-US" sz="3200" cap="none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To compute every specification may take years.</a:t>
            </a:r>
          </a:p>
          <a:p>
            <a:r>
              <a:rPr lang="en-US" sz="3200" cap="none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To choose as many features as observations will render regression unable to yield a viable solution.</a:t>
            </a:r>
          </a:p>
        </p:txBody>
      </p:sp>
    </p:spTree>
    <p:extLst>
      <p:ext uri="{BB962C8B-B14F-4D97-AF65-F5344CB8AC3E}">
        <p14:creationId xmlns:p14="http://schemas.microsoft.com/office/powerpoint/2010/main" val="400736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8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1950" y="6317252"/>
            <a:ext cx="89535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Regularization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04625" y="6277281"/>
            <a:ext cx="51544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463" lvl="0" indent="-17463" algn="ctr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Source: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genome.gov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D9427-FD2B-784C-8421-294C3B81D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67" y="509956"/>
            <a:ext cx="8353167" cy="55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86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34876</TotalTime>
  <Words>1738</Words>
  <Application>Microsoft Macintosh PowerPoint</Application>
  <PresentationFormat>Widescreen</PresentationFormat>
  <Paragraphs>466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Avenir Book</vt:lpstr>
      <vt:lpstr>Calibri</vt:lpstr>
      <vt:lpstr>Calibri Light</vt:lpstr>
      <vt:lpstr>Cambria Math</vt:lpstr>
      <vt:lpstr>Helvetica</vt:lpstr>
      <vt:lpstr>Helvetica Neue Light</vt:lpstr>
      <vt:lpstr>Helvetica Neue Thin</vt:lpstr>
      <vt:lpstr>Mangal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contact@jeffchen.org</cp:lastModifiedBy>
  <cp:revision>380</cp:revision>
  <cp:lastPrinted>2017-02-27T20:50:09Z</cp:lastPrinted>
  <dcterms:created xsi:type="dcterms:W3CDTF">2017-01-08T03:44:27Z</dcterms:created>
  <dcterms:modified xsi:type="dcterms:W3CDTF">2018-02-26T20:19:34Z</dcterms:modified>
</cp:coreProperties>
</file>